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4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91" r:id="rId21"/>
    <p:sldId id="276" r:id="rId22"/>
    <p:sldId id="277" r:id="rId23"/>
    <p:sldId id="278" r:id="rId24"/>
    <p:sldId id="279" r:id="rId25"/>
    <p:sldId id="289" r:id="rId26"/>
    <p:sldId id="280" r:id="rId27"/>
    <p:sldId id="281" r:id="rId28"/>
    <p:sldId id="282" r:id="rId29"/>
    <p:sldId id="283" r:id="rId30"/>
    <p:sldId id="284" r:id="rId31"/>
    <p:sldId id="285" r:id="rId32"/>
    <p:sldId id="286" r:id="rId33"/>
    <p:sldId id="287" r:id="rId34"/>
    <p:sldId id="288" r:id="rId3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F445A50-F5FD-4EA1-85E4-C33D2BDCF2E8}" type="datetimeFigureOut">
              <a:rPr lang="en-US" smtClean="0"/>
              <a:pPr/>
              <a:t>2/26/2019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D28F493-F730-4CAC-9988-6A5E8BD7BB67}" type="slidenum">
              <a:rPr lang="en-US" smtClean="0"/>
              <a:pPr/>
              <a:t>‹Nº›</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xmlns="" val="4847252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445A50-F5FD-4EA1-85E4-C33D2BDCF2E8}" type="datetimeFigureOut">
              <a:rPr lang="en-US" smtClean="0"/>
              <a:pPr/>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8F493-F730-4CAC-9988-6A5E8BD7BB67}" type="slidenum">
              <a:rPr lang="en-US" smtClean="0"/>
              <a:pPr/>
              <a:t>‹Nº›</a:t>
            </a:fld>
            <a:endParaRPr lang="en-US"/>
          </a:p>
        </p:txBody>
      </p:sp>
    </p:spTree>
    <p:extLst>
      <p:ext uri="{BB962C8B-B14F-4D97-AF65-F5344CB8AC3E}">
        <p14:creationId xmlns:p14="http://schemas.microsoft.com/office/powerpoint/2010/main" xmlns="" val="2271172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445A50-F5FD-4EA1-85E4-C33D2BDCF2E8}" type="datetimeFigureOut">
              <a:rPr lang="en-US" smtClean="0"/>
              <a:pPr/>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8F493-F730-4CAC-9988-6A5E8BD7BB67}" type="slidenum">
              <a:rPr lang="en-US" smtClean="0"/>
              <a:pPr/>
              <a:t>‹Nº›</a:t>
            </a:fld>
            <a:endParaRPr lang="en-US"/>
          </a:p>
        </p:txBody>
      </p:sp>
    </p:spTree>
    <p:extLst>
      <p:ext uri="{BB962C8B-B14F-4D97-AF65-F5344CB8AC3E}">
        <p14:creationId xmlns:p14="http://schemas.microsoft.com/office/powerpoint/2010/main" xmlns="" val="3017616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824304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a:p>
        </p:txBody>
      </p:sp>
    </p:spTree>
    <p:extLst>
      <p:ext uri="{BB962C8B-B14F-4D97-AF65-F5344CB8AC3E}">
        <p14:creationId xmlns:p14="http://schemas.microsoft.com/office/powerpoint/2010/main" xmlns="" val="32826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838080" y="365040"/>
            <a:ext cx="10515240" cy="1325160"/>
          </a:xfrm>
          <a:prstGeom prst="rect">
            <a:avLst/>
          </a:prstGeom>
        </p:spPr>
        <p:txBody>
          <a:bodyPr lIns="0" tIns="0" rIns="0" bIns="0" anchor="ctr"/>
          <a:lstStyle/>
          <a:p>
            <a:endParaRPr/>
          </a:p>
        </p:txBody>
      </p:sp>
      <p:sp>
        <p:nvSpPr>
          <p:cNvPr id="46"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a:p>
        </p:txBody>
      </p:sp>
    </p:spTree>
    <p:extLst>
      <p:ext uri="{BB962C8B-B14F-4D97-AF65-F5344CB8AC3E}">
        <p14:creationId xmlns:p14="http://schemas.microsoft.com/office/powerpoint/2010/main" xmlns="" val="697192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445A50-F5FD-4EA1-85E4-C33D2BDCF2E8}" type="datetimeFigureOut">
              <a:rPr lang="en-US" smtClean="0"/>
              <a:pPr/>
              <a:t>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8F493-F730-4CAC-9988-6A5E8BD7BB67}" type="slidenum">
              <a:rPr lang="en-US" smtClean="0"/>
              <a:pPr/>
              <a:t>‹Nº›</a:t>
            </a:fld>
            <a:endParaRPr lang="en-US"/>
          </a:p>
        </p:txBody>
      </p:sp>
    </p:spTree>
    <p:extLst>
      <p:ext uri="{BB962C8B-B14F-4D97-AF65-F5344CB8AC3E}">
        <p14:creationId xmlns:p14="http://schemas.microsoft.com/office/powerpoint/2010/main" xmlns="" val="109121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F445A50-F5FD-4EA1-85E4-C33D2BDCF2E8}" type="datetimeFigureOut">
              <a:rPr lang="en-US" smtClean="0"/>
              <a:pPr/>
              <a:t>2/26/2019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D28F493-F730-4CAC-9988-6A5E8BD7BB67}" type="slidenum">
              <a:rPr lang="en-US" smtClean="0"/>
              <a:pPr/>
              <a:t>‹Nº›</a:t>
            </a:fld>
            <a:endParaRPr lang="en-US"/>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xmlns="" val="3276099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445A50-F5FD-4EA1-85E4-C33D2BDCF2E8}" type="datetimeFigureOut">
              <a:rPr lang="en-US" smtClean="0"/>
              <a:pPr/>
              <a:t>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28F493-F730-4CAC-9988-6A5E8BD7BB67}" type="slidenum">
              <a:rPr lang="en-US" smtClean="0"/>
              <a:pPr/>
              <a:t>‹Nº›</a:t>
            </a:fld>
            <a:endParaRPr lang="en-US"/>
          </a:p>
        </p:txBody>
      </p:sp>
    </p:spTree>
    <p:extLst>
      <p:ext uri="{BB962C8B-B14F-4D97-AF65-F5344CB8AC3E}">
        <p14:creationId xmlns:p14="http://schemas.microsoft.com/office/powerpoint/2010/main" xmlns="" val="1797897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445A50-F5FD-4EA1-85E4-C33D2BDCF2E8}" type="datetimeFigureOut">
              <a:rPr lang="en-US" smtClean="0"/>
              <a:pPr/>
              <a:t>2/26/2019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28F493-F730-4CAC-9988-6A5E8BD7BB67}" type="slidenum">
              <a:rPr lang="en-US" smtClean="0"/>
              <a:pPr/>
              <a:t>‹Nº›</a:t>
            </a:fld>
            <a:endParaRPr lang="en-US"/>
          </a:p>
        </p:txBody>
      </p:sp>
    </p:spTree>
    <p:extLst>
      <p:ext uri="{BB962C8B-B14F-4D97-AF65-F5344CB8AC3E}">
        <p14:creationId xmlns:p14="http://schemas.microsoft.com/office/powerpoint/2010/main" xmlns="" val="1153051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1354950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45A50-F5FD-4EA1-85E4-C33D2BDCF2E8}" type="datetimeFigureOut">
              <a:rPr lang="en-US" smtClean="0"/>
              <a:pPr/>
              <a:t>2/26/2019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28F493-F730-4CAC-9988-6A5E8BD7BB67}" type="slidenum">
              <a:rPr lang="en-US" smtClean="0"/>
              <a:pPr/>
              <a:t>‹Nº›</a:t>
            </a:fld>
            <a:endParaRPr lang="en-US"/>
          </a:p>
        </p:txBody>
      </p:sp>
    </p:spTree>
    <p:extLst>
      <p:ext uri="{BB962C8B-B14F-4D97-AF65-F5344CB8AC3E}">
        <p14:creationId xmlns:p14="http://schemas.microsoft.com/office/powerpoint/2010/main" xmlns="" val="15025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F445A50-F5FD-4EA1-85E4-C33D2BDCF2E8}" type="datetimeFigureOut">
              <a:rPr lang="en-US" smtClean="0"/>
              <a:pPr/>
              <a:t>2/26/2019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D28F493-F730-4CAC-9988-6A5E8BD7BB67}" type="slidenum">
              <a:rPr lang="en-US" smtClean="0"/>
              <a:pPr/>
              <a:t>‹Nº›</a:t>
            </a:fld>
            <a:endParaRPr lang="en-US"/>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32326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F445A50-F5FD-4EA1-85E4-C33D2BDCF2E8}" type="datetimeFigureOut">
              <a:rPr lang="en-US" smtClean="0"/>
              <a:pPr/>
              <a:t>2/26/2019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D28F493-F730-4CAC-9988-6A5E8BD7BB67}" type="slidenum">
              <a:rPr lang="en-US" smtClean="0"/>
              <a:pPr/>
              <a:t>‹Nº›</a:t>
            </a:fld>
            <a:endParaRPr lang="en-US"/>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63335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pPr>
              <a:lnSpc>
                <a:spcPct val="100000"/>
              </a:lnSpc>
            </a:pPr>
            <a:r>
              <a:rPr lang="en-CA" sz="1200" strike="noStrike">
                <a:solidFill>
                  <a:srgbClr val="8B8B8B"/>
                </a:solidFill>
                <a:latin typeface="Calibri"/>
              </a:rPr>
              <a:t>19-2-16</a:t>
            </a:r>
            <a:endParaRPr lang="en-CA"/>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pPr algn="ctr">
              <a:lnSpc>
                <a:spcPct val="100000"/>
              </a:lnSpc>
            </a:pPr>
            <a:r>
              <a:rPr lang="es-ES" sz="1200" strike="noStrike">
                <a:solidFill>
                  <a:srgbClr val="8B8B8B"/>
                </a:solidFill>
                <a:latin typeface="Calibri"/>
              </a:rPr>
              <a:t>WCARS 44 Sevilla, Es.    March 21, 22 2019</a:t>
            </a:r>
            <a:endParaRPr lang="es-E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pPr algn="r">
              <a:lnSpc>
                <a:spcPct val="100000"/>
              </a:lnSpc>
            </a:pPr>
            <a:fld id="{5C34D318-5EF3-4422-AEF4-7852DD317A72}" type="slidenum">
              <a:rPr lang="en-CA" sz="1200" strike="noStrike" smtClean="0">
                <a:solidFill>
                  <a:srgbClr val="8B8B8B"/>
                </a:solidFill>
                <a:latin typeface="Calibri"/>
              </a:rPr>
              <a:pPr algn="r">
                <a:lnSpc>
                  <a:spcPct val="100000"/>
                </a:lnSpc>
              </a:pPr>
              <a:t>‹Nº›</a:t>
            </a:fld>
            <a:endParaRPr lang="en-CA"/>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849799314"/>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54" r:id="rId13"/>
    <p:sldLayoutId id="2147483855" r:id="rId14"/>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extShape 1"/>
          <p:cNvSpPr txBox="1"/>
          <p:nvPr/>
        </p:nvSpPr>
        <p:spPr>
          <a:xfrm>
            <a:off x="1523880" y="1122480"/>
            <a:ext cx="9143640" cy="2387160"/>
          </a:xfrm>
          <a:prstGeom prst="rect">
            <a:avLst/>
          </a:prstGeom>
          <a:noFill/>
          <a:ln>
            <a:noFill/>
          </a:ln>
        </p:spPr>
        <p:txBody>
          <a:bodyPr anchor="b"/>
          <a:lstStyle/>
          <a:p>
            <a:pPr algn="ctr">
              <a:lnSpc>
                <a:spcPct val="100000"/>
              </a:lnSpc>
            </a:pPr>
            <a:r>
              <a:rPr lang="en-US" sz="6000" strike="noStrike">
                <a:solidFill>
                  <a:srgbClr val="000000"/>
                </a:solidFill>
                <a:latin typeface="Calibri Light"/>
              </a:rPr>
              <a:t>How Technology Enables a More Cost-Effective Audit </a:t>
            </a:r>
            <a:r>
              <a:rPr lang="en-US" sz="3100" strike="noStrike">
                <a:solidFill>
                  <a:srgbClr val="000000"/>
                </a:solidFill>
                <a:latin typeface="Calibri Light"/>
              </a:rPr>
              <a:t>Realized by Structuring Analytics to Assertions </a:t>
            </a:r>
            <a:endParaRPr/>
          </a:p>
        </p:txBody>
      </p:sp>
      <p:sp>
        <p:nvSpPr>
          <p:cNvPr id="158" name="TextShape 2"/>
          <p:cNvSpPr txBox="1"/>
          <p:nvPr/>
        </p:nvSpPr>
        <p:spPr>
          <a:xfrm>
            <a:off x="1523880" y="4324680"/>
            <a:ext cx="9143640" cy="1655280"/>
          </a:xfrm>
          <a:prstGeom prst="rect">
            <a:avLst/>
          </a:prstGeom>
          <a:noFill/>
          <a:ln>
            <a:noFill/>
          </a:ln>
        </p:spPr>
        <p:txBody>
          <a:bodyPr/>
          <a:lstStyle/>
          <a:p>
            <a:pPr algn="ctr">
              <a:lnSpc>
                <a:spcPct val="100000"/>
              </a:lnSpc>
            </a:pPr>
            <a:r>
              <a:rPr lang="en-CA" sz="2400" strike="noStrike">
                <a:solidFill>
                  <a:srgbClr val="000000"/>
                </a:solidFill>
                <a:latin typeface="Calibri"/>
              </a:rPr>
              <a:t>by </a:t>
            </a:r>
            <a:endParaRPr/>
          </a:p>
          <a:p>
            <a:pPr algn="ctr">
              <a:lnSpc>
                <a:spcPct val="100000"/>
              </a:lnSpc>
            </a:pPr>
            <a:r>
              <a:rPr lang="en-CA" sz="2400" strike="noStrike">
                <a:solidFill>
                  <a:srgbClr val="000000"/>
                </a:solidFill>
                <a:latin typeface="Calibri"/>
              </a:rPr>
              <a:t>Rob Nehmer (</a:t>
            </a:r>
            <a:r>
              <a:rPr lang="en-CA" sz="2400" u="sng" strike="noStrike">
                <a:solidFill>
                  <a:srgbClr val="0563C1"/>
                </a:solidFill>
                <a:latin typeface="Calibri"/>
              </a:rPr>
              <a:t>nehmer@oakland.edu</a:t>
            </a:r>
            <a:r>
              <a:rPr lang="en-CA" sz="2400" strike="noStrike">
                <a:solidFill>
                  <a:srgbClr val="000000"/>
                </a:solidFill>
                <a:latin typeface="Calibri"/>
              </a:rPr>
              <a:t>)</a:t>
            </a:r>
            <a:endParaRPr/>
          </a:p>
          <a:p>
            <a:pPr algn="ctr">
              <a:lnSpc>
                <a:spcPct val="100000"/>
              </a:lnSpc>
            </a:pPr>
            <a:r>
              <a:rPr lang="en-CA" sz="2400" strike="noStrike">
                <a:solidFill>
                  <a:srgbClr val="000000"/>
                </a:solidFill>
                <a:latin typeface="Calibri"/>
              </a:rPr>
              <a:t>Hans Weigand (</a:t>
            </a:r>
            <a:r>
              <a:rPr lang="en-CA" sz="2400" u="sng" strike="noStrike">
                <a:solidFill>
                  <a:srgbClr val="0563C1"/>
                </a:solidFill>
                <a:latin typeface="Calibri"/>
              </a:rPr>
              <a:t>h.weigand@uvt.nl</a:t>
            </a:r>
            <a:r>
              <a:rPr lang="en-CA" sz="2400" strike="noStrike">
                <a:solidFill>
                  <a:srgbClr val="000000"/>
                </a:solidFill>
                <a:latin typeface="Calibri"/>
              </a:rPr>
              <a:t>) and</a:t>
            </a:r>
            <a:endParaRPr/>
          </a:p>
          <a:p>
            <a:pPr algn="ctr">
              <a:lnSpc>
                <a:spcPct val="100000"/>
              </a:lnSpc>
            </a:pPr>
            <a:r>
              <a:rPr lang="en-CA" sz="2400" strike="noStrike">
                <a:solidFill>
                  <a:srgbClr val="000000"/>
                </a:solidFill>
                <a:latin typeface="Calibri"/>
              </a:rPr>
              <a:t>Philip Elsas (</a:t>
            </a:r>
            <a:r>
              <a:rPr lang="en-CA" sz="2400" u="sng" strike="noStrike">
                <a:solidFill>
                  <a:srgbClr val="0563C1"/>
                </a:solidFill>
                <a:latin typeface="Calibri"/>
              </a:rPr>
              <a:t>philipelsas@computationalauditing.com</a:t>
            </a:r>
            <a:r>
              <a:rPr lang="en-CA" sz="2400" strike="noStrike">
                <a:solidFill>
                  <a:srgbClr val="000000"/>
                </a:solidFill>
                <a:latin typeface="Calibri"/>
              </a:rPr>
              <a:t>)</a:t>
            </a:r>
            <a:endParaRPr/>
          </a:p>
        </p:txBody>
      </p:sp>
      <p:sp>
        <p:nvSpPr>
          <p:cNvPr id="159"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160" name="TextShape 4"/>
          <p:cNvSpPr txBox="1"/>
          <p:nvPr/>
        </p:nvSpPr>
        <p:spPr>
          <a:xfrm>
            <a:off x="8610480" y="6356520"/>
            <a:ext cx="2742840" cy="364680"/>
          </a:xfrm>
          <a:prstGeom prst="rect">
            <a:avLst/>
          </a:prstGeom>
          <a:noFill/>
          <a:ln>
            <a:noFill/>
          </a:ln>
        </p:spPr>
        <p:txBody>
          <a:bodyPr anchor="ctr"/>
          <a:lstStyle/>
          <a:p>
            <a:pPr algn="r">
              <a:lnSpc>
                <a:spcPct val="100000"/>
              </a:lnSpc>
            </a:pPr>
            <a:fld id="{7D19219F-FC1A-4241-BB32-FFA4E3F4F19C}" type="slidenum">
              <a:rPr lang="en-CA" sz="1200" strike="noStrike">
                <a:solidFill>
                  <a:srgbClr val="8B8B8B"/>
                </a:solidFill>
                <a:latin typeface="Calibri"/>
              </a:rPr>
              <a:pPr algn="r">
                <a:lnSpc>
                  <a:spcPct val="100000"/>
                </a:lnSpc>
              </a:pPr>
              <a:t>1</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CI anchor points (within the Enterprise System)</a:t>
            </a:r>
            <a:endParaRPr/>
          </a:p>
        </p:txBody>
      </p:sp>
      <p:sp>
        <p:nvSpPr>
          <p:cNvPr id="232"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strike="noStrike" dirty="0">
                <a:solidFill>
                  <a:srgbClr val="000000"/>
                </a:solidFill>
                <a:latin typeface="Calibri"/>
              </a:rPr>
              <a:t>Top value cycle – </a:t>
            </a:r>
            <a:r>
              <a:rPr lang="en-US" sz="2800" strike="noStrike" dirty="0">
                <a:latin typeface="Calibri"/>
              </a:rPr>
              <a:t>integration of physical or service flow with financial flow  (business process model)</a:t>
            </a:r>
            <a:endParaRPr dirty="0"/>
          </a:p>
          <a:p>
            <a:pPr lvl="1">
              <a:lnSpc>
                <a:spcPct val="100000"/>
              </a:lnSpc>
              <a:buFont typeface="Arial"/>
              <a:buChar char="•"/>
            </a:pPr>
            <a:r>
              <a:rPr lang="en-US" sz="2400" strike="noStrike" dirty="0">
                <a:solidFill>
                  <a:srgbClr val="000000"/>
                </a:solidFill>
                <a:latin typeface="Calibri"/>
              </a:rPr>
              <a:t>Present in all market Enterprises (but physical flow can be marginal)</a:t>
            </a:r>
            <a:endParaRPr dirty="0"/>
          </a:p>
          <a:p>
            <a:pPr>
              <a:lnSpc>
                <a:spcPct val="90000"/>
              </a:lnSpc>
              <a:buFont typeface="Arial"/>
              <a:buChar char="•"/>
            </a:pPr>
            <a:r>
              <a:rPr lang="en-US" sz="2800" strike="noStrike" dirty="0">
                <a:solidFill>
                  <a:srgbClr val="000000"/>
                </a:solidFill>
                <a:latin typeface="Calibri"/>
              </a:rPr>
              <a:t>Control cycle</a:t>
            </a:r>
            <a:endParaRPr dirty="0"/>
          </a:p>
          <a:p>
            <a:pPr lvl="1">
              <a:lnSpc>
                <a:spcPct val="100000"/>
              </a:lnSpc>
              <a:buFont typeface="Arial"/>
              <a:buChar char="•"/>
            </a:pPr>
            <a:r>
              <a:rPr lang="en-US" sz="2400" strike="noStrike" dirty="0">
                <a:solidFill>
                  <a:srgbClr val="000000"/>
                </a:solidFill>
                <a:latin typeface="Calibri"/>
              </a:rPr>
              <a:t>Present in all multi-agent Enterprise</a:t>
            </a:r>
            <a:endParaRPr dirty="0"/>
          </a:p>
          <a:p>
            <a:pPr>
              <a:lnSpc>
                <a:spcPct val="90000"/>
              </a:lnSpc>
              <a:buFont typeface="Arial"/>
              <a:buChar char="•"/>
            </a:pPr>
            <a:r>
              <a:rPr lang="en-US" sz="2800" strike="noStrike" dirty="0">
                <a:solidFill>
                  <a:srgbClr val="000000"/>
                </a:solidFill>
                <a:latin typeface="Calibri"/>
              </a:rPr>
              <a:t>Exchange cycle</a:t>
            </a:r>
            <a:endParaRPr dirty="0"/>
          </a:p>
          <a:p>
            <a:pPr lvl="1">
              <a:lnSpc>
                <a:spcPct val="100000"/>
              </a:lnSpc>
              <a:buFont typeface="Arial"/>
              <a:buChar char="•"/>
            </a:pPr>
            <a:r>
              <a:rPr lang="en-US" sz="2400" strike="noStrike" dirty="0">
                <a:solidFill>
                  <a:srgbClr val="000000"/>
                </a:solidFill>
                <a:latin typeface="Calibri"/>
              </a:rPr>
              <a:t>Embedded in value cycle</a:t>
            </a:r>
            <a:endParaRPr dirty="0"/>
          </a:p>
          <a:p>
            <a:pPr lvl="1">
              <a:lnSpc>
                <a:spcPct val="100000"/>
              </a:lnSpc>
              <a:buFont typeface="Arial"/>
              <a:buChar char="•"/>
            </a:pPr>
            <a:r>
              <a:rPr lang="en-US" sz="2400" strike="noStrike" dirty="0">
                <a:solidFill>
                  <a:srgbClr val="000000"/>
                </a:solidFill>
                <a:latin typeface="Calibri"/>
              </a:rPr>
              <a:t>Traditionally only partially visible (dependent view). Can become visible with Shared Ledger blockchain or other externally located platforms (e.g. booking site)</a:t>
            </a:r>
            <a:endParaRPr dirty="0"/>
          </a:p>
          <a:p>
            <a:pPr>
              <a:lnSpc>
                <a:spcPct val="100000"/>
              </a:lnSpc>
            </a:pPr>
            <a:endParaRPr dirty="0"/>
          </a:p>
          <a:p>
            <a:pPr>
              <a:lnSpc>
                <a:spcPct val="100000"/>
              </a:lnSpc>
            </a:pPr>
            <a:r>
              <a:rPr lang="en-US" sz="2800" strike="noStrike" dirty="0">
                <a:solidFill>
                  <a:srgbClr val="000000"/>
                </a:solidFill>
                <a:latin typeface="Calibri"/>
              </a:rPr>
              <a:t>3 cycles used in industry blueprint</a:t>
            </a:r>
            <a:endParaRPr dirty="0"/>
          </a:p>
        </p:txBody>
      </p:sp>
      <p:sp>
        <p:nvSpPr>
          <p:cNvPr id="233"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234" name="TextShape 4"/>
          <p:cNvSpPr txBox="1"/>
          <p:nvPr/>
        </p:nvSpPr>
        <p:spPr>
          <a:xfrm>
            <a:off x="8610480" y="6356520"/>
            <a:ext cx="2742840" cy="364680"/>
          </a:xfrm>
          <a:prstGeom prst="rect">
            <a:avLst/>
          </a:prstGeom>
          <a:noFill/>
          <a:ln>
            <a:noFill/>
          </a:ln>
        </p:spPr>
        <p:txBody>
          <a:bodyPr anchor="ctr"/>
          <a:lstStyle/>
          <a:p>
            <a:pPr algn="r">
              <a:lnSpc>
                <a:spcPct val="100000"/>
              </a:lnSpc>
            </a:pPr>
            <a:fld id="{EA12D779-A4C0-40A6-B3C1-E5CC7F817946}" type="slidenum">
              <a:rPr lang="en-CA" sz="1200" strike="noStrike">
                <a:solidFill>
                  <a:srgbClr val="8B8B8B"/>
                </a:solidFill>
                <a:latin typeface="Calibri"/>
              </a:rPr>
              <a:pPr algn="r">
                <a:lnSpc>
                  <a:spcPct val="100000"/>
                </a:lnSpc>
              </a:pPr>
              <a:t>10</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CI drivers</a:t>
            </a:r>
            <a:endParaRPr/>
          </a:p>
        </p:txBody>
      </p:sp>
      <p:sp>
        <p:nvSpPr>
          <p:cNvPr id="236"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strike="noStrike">
                <a:solidFill>
                  <a:srgbClr val="000000"/>
                </a:solidFill>
                <a:latin typeface="Calibri"/>
              </a:rPr>
              <a:t>Self-interest</a:t>
            </a:r>
            <a:endParaRPr/>
          </a:p>
          <a:p>
            <a:pPr lvl="1">
              <a:lnSpc>
                <a:spcPct val="100000"/>
              </a:lnSpc>
              <a:buFont typeface="Arial"/>
              <a:buChar char="•"/>
            </a:pPr>
            <a:r>
              <a:rPr lang="en-US" sz="2400" strike="noStrike">
                <a:solidFill>
                  <a:srgbClr val="000000"/>
                </a:solidFill>
                <a:latin typeface="Calibri"/>
              </a:rPr>
              <a:t>What can be supposed to be reliable in self-reporting?</a:t>
            </a:r>
            <a:endParaRPr/>
          </a:p>
          <a:p>
            <a:pPr>
              <a:lnSpc>
                <a:spcPct val="90000"/>
              </a:lnSpc>
              <a:buFont typeface="Arial"/>
              <a:buChar char="•"/>
            </a:pPr>
            <a:r>
              <a:rPr lang="en-US" sz="2800" strike="noStrike">
                <a:solidFill>
                  <a:srgbClr val="000000"/>
                </a:solidFill>
                <a:latin typeface="Calibri"/>
              </a:rPr>
              <a:t>Other-interest</a:t>
            </a:r>
            <a:endParaRPr/>
          </a:p>
          <a:p>
            <a:pPr lvl="1">
              <a:lnSpc>
                <a:spcPct val="100000"/>
              </a:lnSpc>
              <a:buFont typeface="Arial"/>
              <a:buChar char="•"/>
            </a:pPr>
            <a:r>
              <a:rPr lang="en-US" sz="2400" strike="noStrike">
                <a:solidFill>
                  <a:srgbClr val="000000"/>
                </a:solidFill>
                <a:latin typeface="Calibri"/>
              </a:rPr>
              <a:t>What can be supposed to be reliable in the reporting of related agent (next agent in the cycle)</a:t>
            </a:r>
            <a:endParaRPr/>
          </a:p>
          <a:p>
            <a:pPr>
              <a:lnSpc>
                <a:spcPct val="90000"/>
              </a:lnSpc>
              <a:buFont typeface="Arial"/>
              <a:buChar char="•"/>
            </a:pPr>
            <a:r>
              <a:rPr lang="en-US" sz="2800" strike="noStrike">
                <a:solidFill>
                  <a:srgbClr val="000000"/>
                </a:solidFill>
                <a:latin typeface="Calibri"/>
              </a:rPr>
              <a:t>Common interest</a:t>
            </a:r>
            <a:endParaRPr/>
          </a:p>
          <a:p>
            <a:pPr lvl="1">
              <a:lnSpc>
                <a:spcPct val="100000"/>
              </a:lnSpc>
              <a:buFont typeface="Arial"/>
              <a:buChar char="•"/>
            </a:pPr>
            <a:r>
              <a:rPr lang="en-US" sz="2400" strike="noStrike">
                <a:solidFill>
                  <a:srgbClr val="000000"/>
                </a:solidFill>
                <a:latin typeface="Calibri"/>
              </a:rPr>
              <a:t>4-eyes principle</a:t>
            </a:r>
            <a:endParaRPr/>
          </a:p>
          <a:p>
            <a:pPr>
              <a:lnSpc>
                <a:spcPct val="90000"/>
              </a:lnSpc>
              <a:buFont typeface="Arial"/>
              <a:buChar char="•"/>
            </a:pPr>
            <a:r>
              <a:rPr lang="en-US" sz="2800" strike="noStrike">
                <a:solidFill>
                  <a:srgbClr val="000000"/>
                </a:solidFill>
                <a:latin typeface="Calibri"/>
              </a:rPr>
              <a:t>No interest</a:t>
            </a:r>
            <a:endParaRPr/>
          </a:p>
          <a:p>
            <a:pPr lvl="1">
              <a:lnSpc>
                <a:spcPct val="100000"/>
              </a:lnSpc>
              <a:buFont typeface="Arial"/>
              <a:buChar char="•"/>
            </a:pPr>
            <a:r>
              <a:rPr lang="en-US" sz="2400" strike="noStrike">
                <a:solidFill>
                  <a:srgbClr val="000000"/>
                </a:solidFill>
                <a:latin typeface="Calibri"/>
              </a:rPr>
              <a:t>External observer (expensive)</a:t>
            </a:r>
            <a:endParaRPr/>
          </a:p>
          <a:p>
            <a:pPr lvl="1">
              <a:lnSpc>
                <a:spcPct val="100000"/>
              </a:lnSpc>
              <a:buFont typeface="Arial"/>
              <a:buChar char="•"/>
            </a:pPr>
            <a:r>
              <a:rPr lang="en-US" sz="2400" strike="noStrike">
                <a:solidFill>
                  <a:srgbClr val="000000"/>
                </a:solidFill>
                <a:latin typeface="Calibri"/>
              </a:rPr>
              <a:t>Technology (under responsibility of external party)</a:t>
            </a:r>
            <a:endParaRPr/>
          </a:p>
        </p:txBody>
      </p:sp>
      <p:sp>
        <p:nvSpPr>
          <p:cNvPr id="237" name="CustomShape 3"/>
          <p:cNvSpPr/>
          <p:nvPr/>
        </p:nvSpPr>
        <p:spPr>
          <a:xfrm rot="3250200">
            <a:off x="8101958" y="4603639"/>
            <a:ext cx="484200" cy="978120"/>
          </a:xfrm>
          <a:prstGeom prst="downArrow">
            <a:avLst>
              <a:gd name="adj1" fmla="val 50000"/>
              <a:gd name="adj2" fmla="val 50000"/>
            </a:avLst>
          </a:prstGeom>
          <a:ln/>
        </p:spPr>
        <p:style>
          <a:lnRef idx="2">
            <a:schemeClr val="accent1">
              <a:shade val="50000"/>
            </a:schemeClr>
          </a:lnRef>
          <a:fillRef idx="1">
            <a:schemeClr val="accent1"/>
          </a:fillRef>
          <a:effectRef idx="0">
            <a:schemeClr val="accent1"/>
          </a:effectRef>
          <a:fontRef idx="minor"/>
        </p:style>
      </p:sp>
      <p:sp>
        <p:nvSpPr>
          <p:cNvPr id="238" name="TextShape 4"/>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239" name="TextShape 5"/>
          <p:cNvSpPr txBox="1"/>
          <p:nvPr/>
        </p:nvSpPr>
        <p:spPr>
          <a:xfrm>
            <a:off x="8610480" y="6356520"/>
            <a:ext cx="2742840" cy="364680"/>
          </a:xfrm>
          <a:prstGeom prst="rect">
            <a:avLst/>
          </a:prstGeom>
          <a:noFill/>
          <a:ln>
            <a:noFill/>
          </a:ln>
        </p:spPr>
        <p:txBody>
          <a:bodyPr anchor="ctr"/>
          <a:lstStyle/>
          <a:p>
            <a:pPr algn="r">
              <a:lnSpc>
                <a:spcPct val="100000"/>
              </a:lnSpc>
            </a:pPr>
            <a:fld id="{501EC72C-E809-498E-B5FF-97618DCB0AC1}" type="slidenum">
              <a:rPr lang="en-CA" sz="1200" strike="noStrike">
                <a:solidFill>
                  <a:srgbClr val="8B8B8B"/>
                </a:solidFill>
                <a:latin typeface="Calibri"/>
              </a:rPr>
              <a:pPr algn="r">
                <a:lnSpc>
                  <a:spcPct val="100000"/>
                </a:lnSpc>
              </a:pPr>
              <a:t>11</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CI conceptual design</a:t>
            </a:r>
            <a:endParaRPr/>
          </a:p>
        </p:txBody>
      </p:sp>
      <p:sp>
        <p:nvSpPr>
          <p:cNvPr id="241"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strike="noStrike">
                <a:solidFill>
                  <a:srgbClr val="000000"/>
                </a:solidFill>
                <a:latin typeface="Calibri"/>
              </a:rPr>
              <a:t>Exploit consistency relationships in the cycles</a:t>
            </a:r>
            <a:endParaRPr/>
          </a:p>
          <a:p>
            <a:pPr lvl="1">
              <a:lnSpc>
                <a:spcPct val="100000"/>
              </a:lnSpc>
              <a:buFont typeface="Arial"/>
              <a:buChar char="•"/>
            </a:pPr>
            <a:r>
              <a:rPr lang="en-US" sz="2400" strike="noStrike">
                <a:solidFill>
                  <a:srgbClr val="000000"/>
                </a:solidFill>
                <a:latin typeface="Calibri"/>
              </a:rPr>
              <a:t>Check consistency: analytical procedures, assertion-based (during audit)</a:t>
            </a:r>
            <a:endParaRPr/>
          </a:p>
          <a:p>
            <a:pPr lvl="1">
              <a:lnSpc>
                <a:spcPct val="100000"/>
              </a:lnSpc>
              <a:buFont typeface="Arial"/>
              <a:buChar char="•"/>
            </a:pPr>
            <a:r>
              <a:rPr lang="en-US" sz="2400" strike="noStrike">
                <a:solidFill>
                  <a:srgbClr val="000000"/>
                </a:solidFill>
                <a:latin typeface="Calibri"/>
              </a:rPr>
              <a:t>Design and optimize control infrastructure (during design time): </a:t>
            </a:r>
            <a:endParaRPr/>
          </a:p>
          <a:p>
            <a:pPr lvl="2">
              <a:lnSpc>
                <a:spcPct val="100000"/>
              </a:lnSpc>
              <a:buFont typeface="Arial"/>
              <a:buChar char="•"/>
            </a:pPr>
            <a:r>
              <a:rPr lang="en-US" sz="2000" strike="noStrike">
                <a:solidFill>
                  <a:srgbClr val="000000"/>
                </a:solidFill>
                <a:latin typeface="Calibri"/>
              </a:rPr>
              <a:t>Select key controls from such that other variables can be derived!</a:t>
            </a:r>
            <a:endParaRPr/>
          </a:p>
          <a:p>
            <a:pPr lvl="2">
              <a:lnSpc>
                <a:spcPct val="100000"/>
              </a:lnSpc>
              <a:buFont typeface="Arial"/>
              <a:buChar char="•"/>
            </a:pPr>
            <a:r>
              <a:rPr lang="en-US" sz="2000" strike="noStrike">
                <a:solidFill>
                  <a:srgbClr val="000000"/>
                </a:solidFill>
                <a:latin typeface="Calibri"/>
              </a:rPr>
              <a:t>Define minimal Segregation of Duties!</a:t>
            </a:r>
            <a:endParaRPr/>
          </a:p>
          <a:p>
            <a:pPr>
              <a:lnSpc>
                <a:spcPct val="90000"/>
              </a:lnSpc>
              <a:buFont typeface="Arial"/>
              <a:buChar char="•"/>
            </a:pPr>
            <a:r>
              <a:rPr lang="en-US" sz="2800" strike="noStrike">
                <a:solidFill>
                  <a:srgbClr val="000000"/>
                </a:solidFill>
                <a:latin typeface="Calibri"/>
              </a:rPr>
              <a:t>Key controls</a:t>
            </a:r>
            <a:endParaRPr/>
          </a:p>
          <a:p>
            <a:pPr lvl="1">
              <a:lnSpc>
                <a:spcPct val="100000"/>
              </a:lnSpc>
              <a:buFont typeface="Arial"/>
              <a:buChar char="•"/>
            </a:pPr>
            <a:r>
              <a:rPr lang="en-US" sz="2400" strike="noStrike">
                <a:solidFill>
                  <a:srgbClr val="000000"/>
                </a:solidFill>
                <a:latin typeface="Calibri"/>
              </a:rPr>
              <a:t>Preferably at beginning of physical flow</a:t>
            </a:r>
            <a:endParaRPr/>
          </a:p>
          <a:p>
            <a:pPr>
              <a:lnSpc>
                <a:spcPct val="90000"/>
              </a:lnSpc>
              <a:buFont typeface="Arial"/>
              <a:buChar char="•"/>
            </a:pPr>
            <a:r>
              <a:rPr lang="en-US" sz="2800" strike="noStrike">
                <a:solidFill>
                  <a:srgbClr val="000000"/>
                </a:solidFill>
                <a:latin typeface="Calibri"/>
              </a:rPr>
              <a:t>SoD</a:t>
            </a:r>
            <a:endParaRPr/>
          </a:p>
          <a:p>
            <a:pPr lvl="1">
              <a:lnSpc>
                <a:spcPct val="100000"/>
              </a:lnSpc>
              <a:buFont typeface="Arial"/>
              <a:buChar char="•"/>
            </a:pPr>
            <a:r>
              <a:rPr lang="en-US" sz="2400" strike="noStrike">
                <a:solidFill>
                  <a:srgbClr val="000000"/>
                </a:solidFill>
                <a:latin typeface="Calibri"/>
              </a:rPr>
              <a:t>Can be validated by fraud scenario analysis (Pacioli)</a:t>
            </a:r>
            <a:endParaRPr/>
          </a:p>
          <a:p>
            <a:endParaRPr/>
          </a:p>
          <a:p>
            <a:pPr>
              <a:lnSpc>
                <a:spcPct val="90000"/>
              </a:lnSpc>
            </a:pPr>
            <a:endParaRPr/>
          </a:p>
        </p:txBody>
      </p:sp>
      <p:sp>
        <p:nvSpPr>
          <p:cNvPr id="242"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243" name="TextShape 4"/>
          <p:cNvSpPr txBox="1"/>
          <p:nvPr/>
        </p:nvSpPr>
        <p:spPr>
          <a:xfrm>
            <a:off x="8610480" y="6356520"/>
            <a:ext cx="2742840" cy="364680"/>
          </a:xfrm>
          <a:prstGeom prst="rect">
            <a:avLst/>
          </a:prstGeom>
          <a:noFill/>
          <a:ln>
            <a:noFill/>
          </a:ln>
        </p:spPr>
        <p:txBody>
          <a:bodyPr anchor="ctr"/>
          <a:lstStyle/>
          <a:p>
            <a:pPr algn="r">
              <a:lnSpc>
                <a:spcPct val="100000"/>
              </a:lnSpc>
            </a:pPr>
            <a:fld id="{82D4B598-C857-4995-8E85-3CFF35537E26}" type="slidenum">
              <a:rPr lang="en-CA" sz="1200" strike="noStrike">
                <a:solidFill>
                  <a:srgbClr val="8B8B8B"/>
                </a:solidFill>
                <a:latin typeface="Calibri"/>
              </a:rPr>
              <a:pPr algn="r">
                <a:lnSpc>
                  <a:spcPct val="100000"/>
                </a:lnSpc>
              </a:pPr>
              <a:t>12</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CI technical design</a:t>
            </a:r>
            <a:endParaRPr/>
          </a:p>
        </p:txBody>
      </p:sp>
      <p:sp>
        <p:nvSpPr>
          <p:cNvPr id="245" name="TextShape 2"/>
          <p:cNvSpPr txBox="1"/>
          <p:nvPr/>
        </p:nvSpPr>
        <p:spPr>
          <a:xfrm>
            <a:off x="838080" y="1454400"/>
            <a:ext cx="10515240" cy="4350960"/>
          </a:xfrm>
          <a:prstGeom prst="rect">
            <a:avLst/>
          </a:prstGeom>
          <a:noFill/>
          <a:ln>
            <a:noFill/>
          </a:ln>
        </p:spPr>
        <p:txBody>
          <a:bodyPr/>
          <a:lstStyle/>
          <a:p>
            <a:pPr>
              <a:lnSpc>
                <a:spcPct val="90000"/>
              </a:lnSpc>
              <a:buFont typeface="Arial"/>
              <a:buChar char="•"/>
            </a:pPr>
            <a:r>
              <a:rPr lang="en-US" sz="2800" strike="noStrike">
                <a:solidFill>
                  <a:srgbClr val="000000"/>
                </a:solidFill>
                <a:latin typeface="Calibri"/>
              </a:rPr>
              <a:t>Internal activities, internal control</a:t>
            </a:r>
            <a:endParaRPr/>
          </a:p>
          <a:p>
            <a:pPr lvl="1">
              <a:lnSpc>
                <a:spcPct val="100000"/>
              </a:lnSpc>
              <a:buFont typeface="Arial"/>
              <a:buChar char="•"/>
            </a:pPr>
            <a:r>
              <a:rPr lang="en-US" sz="2400" strike="noStrike">
                <a:solidFill>
                  <a:srgbClr val="000000"/>
                </a:solidFill>
                <a:latin typeface="Calibri"/>
              </a:rPr>
              <a:t>Authentication/authorization mechanisms, securely supported by e.g. IT controls</a:t>
            </a:r>
            <a:endParaRPr/>
          </a:p>
          <a:p>
            <a:pPr>
              <a:lnSpc>
                <a:spcPct val="90000"/>
              </a:lnSpc>
              <a:buFont typeface="Arial"/>
              <a:buChar char="•"/>
            </a:pPr>
            <a:r>
              <a:rPr lang="en-US" sz="2800" strike="noStrike">
                <a:solidFill>
                  <a:srgbClr val="000000"/>
                </a:solidFill>
                <a:latin typeface="Calibri"/>
              </a:rPr>
              <a:t>Internal activities, external control</a:t>
            </a:r>
            <a:endParaRPr/>
          </a:p>
          <a:p>
            <a:pPr lvl="1">
              <a:lnSpc>
                <a:spcPct val="100000"/>
              </a:lnSpc>
              <a:buFont typeface="Arial"/>
              <a:buChar char="•"/>
            </a:pPr>
            <a:r>
              <a:rPr lang="en-US" sz="2400" strike="noStrike">
                <a:solidFill>
                  <a:srgbClr val="000000"/>
                </a:solidFill>
                <a:latin typeface="Calibri"/>
              </a:rPr>
              <a:t>Sensors, securely supported by e.g. “heart-beat” mechanisms</a:t>
            </a:r>
            <a:endParaRPr/>
          </a:p>
          <a:p>
            <a:pPr lvl="2">
              <a:lnSpc>
                <a:spcPct val="100000"/>
              </a:lnSpc>
              <a:buFont typeface="Arial"/>
              <a:buChar char="•"/>
            </a:pPr>
            <a:r>
              <a:rPr lang="en-US" sz="2000" strike="noStrike">
                <a:solidFill>
                  <a:srgbClr val="000000"/>
                </a:solidFill>
                <a:latin typeface="Calibri"/>
              </a:rPr>
              <a:t>Trace good (e.g. tags)</a:t>
            </a:r>
            <a:endParaRPr/>
          </a:p>
          <a:p>
            <a:pPr lvl="2">
              <a:lnSpc>
                <a:spcPct val="100000"/>
              </a:lnSpc>
              <a:buFont typeface="Arial"/>
              <a:buChar char="•"/>
            </a:pPr>
            <a:r>
              <a:rPr lang="en-US" sz="2000" strike="noStrike">
                <a:solidFill>
                  <a:srgbClr val="000000"/>
                </a:solidFill>
                <a:latin typeface="Calibri"/>
              </a:rPr>
              <a:t>Trace place (e.g. movement sensor; entrance control)</a:t>
            </a:r>
            <a:endParaRPr/>
          </a:p>
          <a:p>
            <a:pPr lvl="2">
              <a:lnSpc>
                <a:spcPct val="100000"/>
              </a:lnSpc>
              <a:buFont typeface="Arial"/>
              <a:buChar char="•"/>
            </a:pPr>
            <a:r>
              <a:rPr lang="en-US" sz="2000" strike="noStrike">
                <a:solidFill>
                  <a:srgbClr val="000000"/>
                </a:solidFill>
                <a:latin typeface="Calibri"/>
              </a:rPr>
              <a:t>Trace physical activity (e.g. camera)</a:t>
            </a:r>
            <a:endParaRPr/>
          </a:p>
          <a:p>
            <a:pPr>
              <a:lnSpc>
                <a:spcPct val="90000"/>
              </a:lnSpc>
              <a:buFont typeface="Arial"/>
              <a:buChar char="•"/>
            </a:pPr>
            <a:r>
              <a:rPr lang="en-US" sz="2800" strike="noStrike">
                <a:solidFill>
                  <a:srgbClr val="000000"/>
                </a:solidFill>
                <a:latin typeface="Calibri"/>
              </a:rPr>
              <a:t>External activities, external control</a:t>
            </a:r>
            <a:endParaRPr/>
          </a:p>
          <a:p>
            <a:pPr lvl="1">
              <a:lnSpc>
                <a:spcPct val="100000"/>
              </a:lnSpc>
              <a:buFont typeface="Arial"/>
              <a:buChar char="•"/>
            </a:pPr>
            <a:r>
              <a:rPr lang="en-US" sz="2400" strike="noStrike">
                <a:solidFill>
                  <a:srgbClr val="000000"/>
                </a:solidFill>
                <a:latin typeface="Calibri"/>
              </a:rPr>
              <a:t>Transaction recordings, securely supported by e.g. tamper-proof storage</a:t>
            </a:r>
            <a:endParaRPr/>
          </a:p>
          <a:p>
            <a:pPr lvl="2">
              <a:lnSpc>
                <a:spcPct val="100000"/>
              </a:lnSpc>
              <a:buFont typeface="Arial"/>
              <a:buChar char="•"/>
            </a:pPr>
            <a:r>
              <a:rPr lang="en-US" sz="2000" strike="noStrike">
                <a:solidFill>
                  <a:srgbClr val="000000"/>
                </a:solidFill>
                <a:latin typeface="Calibri"/>
              </a:rPr>
              <a:t>Trace exchange transactions (e.g. blockchain)</a:t>
            </a:r>
            <a:endParaRPr/>
          </a:p>
          <a:p>
            <a:pPr lvl="2">
              <a:lnSpc>
                <a:spcPct val="100000"/>
              </a:lnSpc>
              <a:buFont typeface="Arial"/>
              <a:buChar char="•"/>
            </a:pPr>
            <a:r>
              <a:rPr lang="en-US" sz="2000" strike="noStrike">
                <a:solidFill>
                  <a:srgbClr val="000000"/>
                </a:solidFill>
                <a:latin typeface="Calibri"/>
              </a:rPr>
              <a:t>Trace ordering cycle (e.g. external reservation system)</a:t>
            </a:r>
            <a:endParaRPr/>
          </a:p>
          <a:p>
            <a:pPr lvl="2">
              <a:lnSpc>
                <a:spcPct val="100000"/>
              </a:lnSpc>
              <a:buFont typeface="Arial"/>
              <a:buChar char="•"/>
            </a:pPr>
            <a:r>
              <a:rPr lang="en-US" sz="2000" strike="noStrike">
                <a:solidFill>
                  <a:srgbClr val="000000"/>
                </a:solidFill>
                <a:latin typeface="Calibri"/>
              </a:rPr>
              <a:t>Trace customer use (e.g. barcode sealing)</a:t>
            </a:r>
            <a:endParaRPr/>
          </a:p>
          <a:p>
            <a:endParaRPr/>
          </a:p>
          <a:p>
            <a:endParaRPr/>
          </a:p>
        </p:txBody>
      </p:sp>
      <p:sp>
        <p:nvSpPr>
          <p:cNvPr id="246"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247" name="TextShape 4"/>
          <p:cNvSpPr txBox="1"/>
          <p:nvPr/>
        </p:nvSpPr>
        <p:spPr>
          <a:xfrm>
            <a:off x="8610480" y="6356520"/>
            <a:ext cx="2742840" cy="364680"/>
          </a:xfrm>
          <a:prstGeom prst="rect">
            <a:avLst/>
          </a:prstGeom>
          <a:noFill/>
          <a:ln>
            <a:noFill/>
          </a:ln>
        </p:spPr>
        <p:txBody>
          <a:bodyPr anchor="ctr"/>
          <a:lstStyle/>
          <a:p>
            <a:pPr algn="r">
              <a:lnSpc>
                <a:spcPct val="100000"/>
              </a:lnSpc>
            </a:pPr>
            <a:fld id="{BC7E7E18-9438-4311-A1E3-40F6224C3813}" type="slidenum">
              <a:rPr lang="en-CA" sz="1200" strike="noStrike">
                <a:solidFill>
                  <a:srgbClr val="8B8B8B"/>
                </a:solidFill>
                <a:latin typeface="Calibri"/>
              </a:rPr>
              <a:pPr algn="r">
                <a:lnSpc>
                  <a:spcPct val="100000"/>
                </a:lnSpc>
              </a:pPr>
              <a:t>13</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IT System (ITS) components – internal systems</a:t>
            </a:r>
            <a:endParaRPr/>
          </a:p>
        </p:txBody>
      </p:sp>
      <p:sp>
        <p:nvSpPr>
          <p:cNvPr id="249" name="CustomShape 2"/>
          <p:cNvSpPr/>
          <p:nvPr/>
        </p:nvSpPr>
        <p:spPr>
          <a:xfrm>
            <a:off x="4074840" y="2104920"/>
            <a:ext cx="1460880" cy="91404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Internal systems</a:t>
            </a:r>
            <a:endParaRPr/>
          </a:p>
        </p:txBody>
      </p:sp>
      <p:sp>
        <p:nvSpPr>
          <p:cNvPr id="250" name="CustomShape 3"/>
          <p:cNvSpPr/>
          <p:nvPr/>
        </p:nvSpPr>
        <p:spPr>
          <a:xfrm rot="16200000" flipH="1">
            <a:off x="5418720" y="2352240"/>
            <a:ext cx="331200" cy="1665720"/>
          </a:xfrm>
          <a:prstGeom prst="bentConnector3">
            <a:avLst>
              <a:gd name="adj1" fmla="val 50000"/>
            </a:avLst>
          </a:prstGeom>
          <a:noFill/>
          <a:ln>
            <a:tailEnd type="triangle" w="med" len="med"/>
          </a:ln>
        </p:spPr>
        <p:style>
          <a:lnRef idx="1">
            <a:schemeClr val="accent1"/>
          </a:lnRef>
          <a:fillRef idx="0">
            <a:schemeClr val="accent1"/>
          </a:fillRef>
          <a:effectRef idx="0">
            <a:schemeClr val="accent1"/>
          </a:effectRef>
          <a:fontRef idx="minor"/>
        </p:style>
      </p:sp>
      <p:sp>
        <p:nvSpPr>
          <p:cNvPr id="251" name="CustomShape 4"/>
          <p:cNvSpPr/>
          <p:nvPr/>
        </p:nvSpPr>
        <p:spPr>
          <a:xfrm rot="5400000">
            <a:off x="4586400" y="3184560"/>
            <a:ext cx="331200" cy="360"/>
          </a:xfrm>
          <a:prstGeom prst="bentConnector3">
            <a:avLst>
              <a:gd name="adj1" fmla="val 50000"/>
            </a:avLst>
          </a:prstGeom>
          <a:noFill/>
          <a:ln>
            <a:tailEnd type="triangle" w="med" len="med"/>
          </a:ln>
        </p:spPr>
        <p:style>
          <a:lnRef idx="1">
            <a:schemeClr val="accent1"/>
          </a:lnRef>
          <a:fillRef idx="0">
            <a:schemeClr val="accent1"/>
          </a:fillRef>
          <a:effectRef idx="0">
            <a:schemeClr val="accent1"/>
          </a:effectRef>
          <a:fontRef idx="minor"/>
        </p:style>
      </p:sp>
      <p:sp>
        <p:nvSpPr>
          <p:cNvPr id="252" name="CustomShape 5"/>
          <p:cNvSpPr/>
          <p:nvPr/>
        </p:nvSpPr>
        <p:spPr>
          <a:xfrm rot="5400000">
            <a:off x="3804840" y="2383560"/>
            <a:ext cx="311760" cy="1583280"/>
          </a:xfrm>
          <a:prstGeom prst="bentConnector3">
            <a:avLst>
              <a:gd name="adj1" fmla="val 50000"/>
            </a:avLst>
          </a:prstGeom>
          <a:noFill/>
          <a:ln>
            <a:tailEnd type="triangle" w="med" len="med"/>
          </a:ln>
        </p:spPr>
        <p:style>
          <a:lnRef idx="1">
            <a:schemeClr val="accent1"/>
          </a:lnRef>
          <a:fillRef idx="0">
            <a:schemeClr val="accent1"/>
          </a:fillRef>
          <a:effectRef idx="0">
            <a:schemeClr val="accent1"/>
          </a:effectRef>
          <a:fontRef idx="minor"/>
        </p:style>
      </p:sp>
      <p:sp>
        <p:nvSpPr>
          <p:cNvPr id="253" name="CustomShape 6"/>
          <p:cNvSpPr/>
          <p:nvPr/>
        </p:nvSpPr>
        <p:spPr>
          <a:xfrm>
            <a:off x="4660560" y="3039120"/>
            <a:ext cx="228960" cy="99720"/>
          </a:xfrm>
          <a:prstGeom prst="rect">
            <a:avLst/>
          </a:prstGeom>
          <a:solidFill>
            <a:schemeClr val="bg1"/>
          </a:solidFill>
          <a:ln/>
        </p:spPr>
        <p:style>
          <a:lnRef idx="2">
            <a:schemeClr val="accent1">
              <a:shade val="50000"/>
            </a:schemeClr>
          </a:lnRef>
          <a:fillRef idx="1">
            <a:schemeClr val="accent1"/>
          </a:fillRef>
          <a:effectRef idx="0">
            <a:schemeClr val="accent1"/>
          </a:effectRef>
          <a:fontRef idx="minor"/>
        </p:style>
      </p:sp>
      <p:sp>
        <p:nvSpPr>
          <p:cNvPr id="254" name="CustomShape 7"/>
          <p:cNvSpPr/>
          <p:nvPr/>
        </p:nvSpPr>
        <p:spPr>
          <a:xfrm>
            <a:off x="2445480" y="3331440"/>
            <a:ext cx="1460880" cy="91404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system access</a:t>
            </a:r>
            <a:endParaRPr/>
          </a:p>
        </p:txBody>
      </p:sp>
      <p:sp>
        <p:nvSpPr>
          <p:cNvPr id="255" name="CustomShape 8"/>
          <p:cNvSpPr/>
          <p:nvPr/>
        </p:nvSpPr>
        <p:spPr>
          <a:xfrm>
            <a:off x="4074840" y="3370680"/>
            <a:ext cx="1460880" cy="87480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applications</a:t>
            </a:r>
            <a:endParaRPr/>
          </a:p>
          <a:p>
            <a:pPr algn="ctr">
              <a:lnSpc>
                <a:spcPct val="100000"/>
              </a:lnSpc>
            </a:pPr>
            <a:r>
              <a:rPr lang="en-CA" strike="noStrike">
                <a:solidFill>
                  <a:srgbClr val="FFFFFF"/>
                </a:solidFill>
                <a:latin typeface="Calibri"/>
              </a:rPr>
              <a:t>(processing)</a:t>
            </a:r>
            <a:endParaRPr/>
          </a:p>
        </p:txBody>
      </p:sp>
      <p:sp>
        <p:nvSpPr>
          <p:cNvPr id="256" name="CustomShape 9"/>
          <p:cNvSpPr/>
          <p:nvPr/>
        </p:nvSpPr>
        <p:spPr>
          <a:xfrm>
            <a:off x="5817600" y="3370680"/>
            <a:ext cx="1460880" cy="87480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storage</a:t>
            </a:r>
            <a:endParaRPr/>
          </a:p>
          <a:p>
            <a:pPr algn="ctr">
              <a:lnSpc>
                <a:spcPct val="100000"/>
              </a:lnSpc>
            </a:pPr>
            <a:r>
              <a:rPr lang="en-CA" strike="noStrike">
                <a:solidFill>
                  <a:srgbClr val="FFFFFF"/>
                </a:solidFill>
                <a:latin typeface="Calibri"/>
              </a:rPr>
              <a:t>system</a:t>
            </a:r>
            <a:endParaRPr/>
          </a:p>
        </p:txBody>
      </p:sp>
      <p:sp>
        <p:nvSpPr>
          <p:cNvPr id="257" name="CustomShape 10"/>
          <p:cNvSpPr/>
          <p:nvPr/>
        </p:nvSpPr>
        <p:spPr>
          <a:xfrm>
            <a:off x="7560000" y="3370680"/>
            <a:ext cx="1460880" cy="87480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network</a:t>
            </a:r>
            <a:endParaRPr/>
          </a:p>
        </p:txBody>
      </p:sp>
      <p:sp>
        <p:nvSpPr>
          <p:cNvPr id="258" name="CustomShape 11"/>
          <p:cNvSpPr/>
          <p:nvPr/>
        </p:nvSpPr>
        <p:spPr>
          <a:xfrm rot="16200000" flipH="1">
            <a:off x="6417360" y="1497240"/>
            <a:ext cx="231120" cy="3515040"/>
          </a:xfrm>
          <a:prstGeom prst="bentConnector3">
            <a:avLst>
              <a:gd name="adj1" fmla="val 21370"/>
            </a:avLst>
          </a:prstGeom>
          <a:noFill/>
          <a:ln>
            <a:tailEnd type="triangle" w="med" len="med"/>
          </a:ln>
        </p:spPr>
        <p:style>
          <a:lnRef idx="1">
            <a:schemeClr val="accent1"/>
          </a:lnRef>
          <a:fillRef idx="0">
            <a:schemeClr val="accent1"/>
          </a:fillRef>
          <a:effectRef idx="0">
            <a:schemeClr val="accent1"/>
          </a:effectRef>
          <a:fontRef idx="minor"/>
        </p:style>
      </p:sp>
      <p:sp>
        <p:nvSpPr>
          <p:cNvPr id="259" name="CustomShape 12"/>
          <p:cNvSpPr/>
          <p:nvPr/>
        </p:nvSpPr>
        <p:spPr>
          <a:xfrm rot="10800000" flipV="1">
            <a:off x="5012280" y="3350160"/>
            <a:ext cx="3539880" cy="198360"/>
          </a:xfrm>
          <a:prstGeom prst="bentConnector2">
            <a:avLst/>
          </a:prstGeom>
          <a:noFill/>
          <a:ln>
            <a:tailEnd type="triangle" w="med" len="med"/>
          </a:ln>
        </p:spPr>
        <p:style>
          <a:lnRef idx="1">
            <a:schemeClr val="accent1"/>
          </a:lnRef>
          <a:fillRef idx="0">
            <a:schemeClr val="accent1"/>
          </a:fillRef>
          <a:effectRef idx="0">
            <a:schemeClr val="accent1"/>
          </a:effectRef>
          <a:fontRef idx="minor"/>
        </p:style>
      </p:sp>
      <p:sp>
        <p:nvSpPr>
          <p:cNvPr id="260" name="CustomShape 13"/>
          <p:cNvSpPr/>
          <p:nvPr/>
        </p:nvSpPr>
        <p:spPr>
          <a:xfrm>
            <a:off x="741240" y="3350880"/>
            <a:ext cx="1460880" cy="914040"/>
          </a:xfrm>
          <a:prstGeom prst="rect">
            <a:avLst/>
          </a:prstGeom>
          <a:solidFill>
            <a:schemeClr val="accent4">
              <a:lumMod val="75000"/>
            </a:schemeClr>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System</a:t>
            </a:r>
            <a:endParaRPr/>
          </a:p>
          <a:p>
            <a:pPr algn="ctr">
              <a:lnSpc>
                <a:spcPct val="100000"/>
              </a:lnSpc>
            </a:pPr>
            <a:r>
              <a:rPr lang="en-CA" strike="noStrike">
                <a:solidFill>
                  <a:srgbClr val="FFFFFF"/>
                </a:solidFill>
                <a:latin typeface="Calibri"/>
              </a:rPr>
              <a:t>management</a:t>
            </a:r>
            <a:endParaRPr/>
          </a:p>
        </p:txBody>
      </p:sp>
      <p:sp>
        <p:nvSpPr>
          <p:cNvPr id="261" name="CustomShape 14"/>
          <p:cNvSpPr/>
          <p:nvPr/>
        </p:nvSpPr>
        <p:spPr>
          <a:xfrm>
            <a:off x="9159480" y="2423520"/>
            <a:ext cx="808200" cy="2824200"/>
          </a:xfrm>
          <a:prstGeom prst="rightBrace">
            <a:avLst>
              <a:gd name="adj1" fmla="val 8333"/>
              <a:gd name="adj2" fmla="val 50000"/>
            </a:avLst>
          </a:prstGeom>
          <a:noFill/>
          <a:ln/>
        </p:spPr>
        <p:style>
          <a:lnRef idx="1">
            <a:schemeClr val="accent1"/>
          </a:lnRef>
          <a:fillRef idx="0">
            <a:schemeClr val="accent1"/>
          </a:fillRef>
          <a:effectRef idx="0">
            <a:schemeClr val="accent1"/>
          </a:effectRef>
          <a:fontRef idx="minor"/>
        </p:style>
      </p:sp>
      <p:sp>
        <p:nvSpPr>
          <p:cNvPr id="262" name="CustomShape 15"/>
          <p:cNvSpPr/>
          <p:nvPr/>
        </p:nvSpPr>
        <p:spPr>
          <a:xfrm>
            <a:off x="9979200" y="3602520"/>
            <a:ext cx="2037240" cy="1461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CA" strike="noStrike">
                <a:solidFill>
                  <a:srgbClr val="000000"/>
                </a:solidFill>
                <a:latin typeface="Calibri"/>
              </a:rPr>
              <a:t>IT key controls</a:t>
            </a:r>
            <a:endParaRPr/>
          </a:p>
          <a:p>
            <a:pPr>
              <a:lnSpc>
                <a:spcPct val="100000"/>
              </a:lnSpc>
            </a:pPr>
            <a:r>
              <a:rPr lang="en-CA" strike="noStrike">
                <a:solidFill>
                  <a:srgbClr val="000000"/>
                </a:solidFill>
                <a:latin typeface="Calibri"/>
              </a:rPr>
              <a:t>(ITS auditability</a:t>
            </a:r>
            <a:endParaRPr/>
          </a:p>
          <a:p>
            <a:pPr>
              <a:lnSpc>
                <a:spcPct val="100000"/>
              </a:lnSpc>
            </a:pPr>
            <a:r>
              <a:rPr lang="en-CA" strike="noStrike">
                <a:solidFill>
                  <a:srgbClr val="000000"/>
                </a:solidFill>
                <a:latin typeface="Calibri"/>
              </a:rPr>
              <a:t>design)</a:t>
            </a:r>
            <a:endParaRPr/>
          </a:p>
          <a:p>
            <a:pPr>
              <a:lnSpc>
                <a:spcPct val="100000"/>
              </a:lnSpc>
            </a:pPr>
            <a:r>
              <a:rPr lang="en-CA" strike="noStrike">
                <a:solidFill>
                  <a:srgbClr val="000000"/>
                </a:solidFill>
                <a:latin typeface="Calibri"/>
              </a:rPr>
              <a:t>e.g. logging</a:t>
            </a:r>
            <a:endParaRPr/>
          </a:p>
          <a:p>
            <a:pPr>
              <a:lnSpc>
                <a:spcPct val="100000"/>
              </a:lnSpc>
            </a:pPr>
            <a:r>
              <a:rPr lang="en-CA" strike="noStrike">
                <a:solidFill>
                  <a:srgbClr val="000000"/>
                </a:solidFill>
                <a:latin typeface="Calibri"/>
              </a:rPr>
              <a:t>network monitoring</a:t>
            </a:r>
            <a:endParaRPr/>
          </a:p>
        </p:txBody>
      </p:sp>
      <p:sp>
        <p:nvSpPr>
          <p:cNvPr id="263" name="CustomShape 16"/>
          <p:cNvSpPr/>
          <p:nvPr/>
        </p:nvSpPr>
        <p:spPr>
          <a:xfrm>
            <a:off x="9563400" y="3838680"/>
            <a:ext cx="463320" cy="360"/>
          </a:xfrm>
          <a:prstGeom prst="straightConnector1">
            <a:avLst/>
          </a:prstGeom>
          <a:noFill/>
          <a:ln>
            <a:tailEnd type="triangle" w="med" len="med"/>
          </a:ln>
        </p:spPr>
        <p:style>
          <a:lnRef idx="1">
            <a:schemeClr val="accent1"/>
          </a:lnRef>
          <a:fillRef idx="0">
            <a:schemeClr val="accent1"/>
          </a:fillRef>
          <a:effectRef idx="0">
            <a:schemeClr val="accent1"/>
          </a:effectRef>
          <a:fontRef idx="minor"/>
        </p:style>
      </p:sp>
      <p:sp>
        <p:nvSpPr>
          <p:cNvPr id="264" name="TextShape 17"/>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265" name="TextShape 18"/>
          <p:cNvSpPr txBox="1"/>
          <p:nvPr/>
        </p:nvSpPr>
        <p:spPr>
          <a:xfrm>
            <a:off x="8610480" y="6356520"/>
            <a:ext cx="2742840" cy="364680"/>
          </a:xfrm>
          <a:prstGeom prst="rect">
            <a:avLst/>
          </a:prstGeom>
          <a:noFill/>
          <a:ln>
            <a:noFill/>
          </a:ln>
        </p:spPr>
        <p:txBody>
          <a:bodyPr anchor="ctr"/>
          <a:lstStyle/>
          <a:p>
            <a:pPr algn="r">
              <a:lnSpc>
                <a:spcPct val="100000"/>
              </a:lnSpc>
            </a:pPr>
            <a:fld id="{45AA49B0-0AF0-46F7-9A84-4784C868414B}" type="slidenum">
              <a:rPr lang="en-CA" sz="1200" strike="noStrike">
                <a:solidFill>
                  <a:srgbClr val="8B8B8B"/>
                </a:solidFill>
                <a:latin typeface="Calibri"/>
              </a:rPr>
              <a:pPr algn="r">
                <a:lnSpc>
                  <a:spcPct val="100000"/>
                </a:lnSpc>
              </a:pPr>
              <a:t>14</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IT System (ITS) components – externally controlled internal systems</a:t>
            </a:r>
            <a:endParaRPr/>
          </a:p>
        </p:txBody>
      </p:sp>
      <p:sp>
        <p:nvSpPr>
          <p:cNvPr id="267" name="CustomShape 2"/>
          <p:cNvSpPr/>
          <p:nvPr/>
        </p:nvSpPr>
        <p:spPr>
          <a:xfrm>
            <a:off x="4171680" y="2038680"/>
            <a:ext cx="1460880" cy="91404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Externally controlled systems</a:t>
            </a:r>
            <a:endParaRPr/>
          </a:p>
        </p:txBody>
      </p:sp>
      <p:sp>
        <p:nvSpPr>
          <p:cNvPr id="268" name="CustomShape 3"/>
          <p:cNvSpPr/>
          <p:nvPr/>
        </p:nvSpPr>
        <p:spPr>
          <a:xfrm rot="16200000" flipH="1">
            <a:off x="5515560" y="2286000"/>
            <a:ext cx="331200" cy="1665720"/>
          </a:xfrm>
          <a:prstGeom prst="bentConnector3">
            <a:avLst>
              <a:gd name="adj1" fmla="val 50000"/>
            </a:avLst>
          </a:prstGeom>
          <a:noFill/>
          <a:ln>
            <a:tailEnd type="triangle" w="med" len="med"/>
          </a:ln>
        </p:spPr>
        <p:style>
          <a:lnRef idx="1">
            <a:schemeClr val="accent1"/>
          </a:lnRef>
          <a:fillRef idx="0">
            <a:schemeClr val="accent1"/>
          </a:fillRef>
          <a:effectRef idx="0">
            <a:schemeClr val="accent1"/>
          </a:effectRef>
          <a:fontRef idx="minor"/>
        </p:style>
      </p:sp>
      <p:sp>
        <p:nvSpPr>
          <p:cNvPr id="269" name="CustomShape 4"/>
          <p:cNvSpPr/>
          <p:nvPr/>
        </p:nvSpPr>
        <p:spPr>
          <a:xfrm rot="5400000">
            <a:off x="4683240" y="3118320"/>
            <a:ext cx="331200" cy="360"/>
          </a:xfrm>
          <a:prstGeom prst="bentConnector3">
            <a:avLst>
              <a:gd name="adj1" fmla="val 50000"/>
            </a:avLst>
          </a:prstGeom>
          <a:noFill/>
          <a:ln>
            <a:tailEnd type="triangle" w="med" len="med"/>
          </a:ln>
        </p:spPr>
        <p:style>
          <a:lnRef idx="1">
            <a:schemeClr val="accent1"/>
          </a:lnRef>
          <a:fillRef idx="0">
            <a:schemeClr val="accent1"/>
          </a:fillRef>
          <a:effectRef idx="0">
            <a:schemeClr val="accent1"/>
          </a:effectRef>
          <a:fontRef idx="minor"/>
        </p:style>
      </p:sp>
      <p:sp>
        <p:nvSpPr>
          <p:cNvPr id="270" name="CustomShape 5"/>
          <p:cNvSpPr/>
          <p:nvPr/>
        </p:nvSpPr>
        <p:spPr>
          <a:xfrm rot="5400000">
            <a:off x="3901680" y="2317320"/>
            <a:ext cx="311760" cy="1583280"/>
          </a:xfrm>
          <a:prstGeom prst="bentConnector3">
            <a:avLst>
              <a:gd name="adj1" fmla="val 50000"/>
            </a:avLst>
          </a:prstGeom>
          <a:noFill/>
          <a:ln>
            <a:tailEnd type="triangle" w="med" len="med"/>
          </a:ln>
        </p:spPr>
        <p:style>
          <a:lnRef idx="1">
            <a:schemeClr val="accent1"/>
          </a:lnRef>
          <a:fillRef idx="0">
            <a:schemeClr val="accent1"/>
          </a:fillRef>
          <a:effectRef idx="0">
            <a:schemeClr val="accent1"/>
          </a:effectRef>
          <a:fontRef idx="minor"/>
        </p:style>
      </p:sp>
      <p:sp>
        <p:nvSpPr>
          <p:cNvPr id="271" name="CustomShape 6"/>
          <p:cNvSpPr/>
          <p:nvPr/>
        </p:nvSpPr>
        <p:spPr>
          <a:xfrm>
            <a:off x="4757400" y="2972880"/>
            <a:ext cx="228960" cy="99720"/>
          </a:xfrm>
          <a:prstGeom prst="rect">
            <a:avLst/>
          </a:prstGeom>
          <a:solidFill>
            <a:schemeClr val="bg1"/>
          </a:solidFill>
          <a:ln/>
        </p:spPr>
        <p:style>
          <a:lnRef idx="2">
            <a:schemeClr val="accent1">
              <a:shade val="50000"/>
            </a:schemeClr>
          </a:lnRef>
          <a:fillRef idx="1">
            <a:schemeClr val="accent1"/>
          </a:fillRef>
          <a:effectRef idx="0">
            <a:schemeClr val="accent1"/>
          </a:effectRef>
          <a:fontRef idx="minor"/>
        </p:style>
      </p:sp>
      <p:sp>
        <p:nvSpPr>
          <p:cNvPr id="272" name="CustomShape 7"/>
          <p:cNvSpPr/>
          <p:nvPr/>
        </p:nvSpPr>
        <p:spPr>
          <a:xfrm>
            <a:off x="2542320" y="3265200"/>
            <a:ext cx="1460880" cy="91404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device</a:t>
            </a:r>
            <a:endParaRPr/>
          </a:p>
          <a:p>
            <a:pPr algn="ctr">
              <a:lnSpc>
                <a:spcPct val="100000"/>
              </a:lnSpc>
            </a:pPr>
            <a:r>
              <a:rPr lang="en-CA" strike="noStrike">
                <a:solidFill>
                  <a:srgbClr val="FFFFFF"/>
                </a:solidFill>
                <a:latin typeface="Calibri"/>
              </a:rPr>
              <a:t>(recording)</a:t>
            </a:r>
            <a:endParaRPr/>
          </a:p>
        </p:txBody>
      </p:sp>
      <p:sp>
        <p:nvSpPr>
          <p:cNvPr id="273" name="CustomShape 8"/>
          <p:cNvSpPr/>
          <p:nvPr/>
        </p:nvSpPr>
        <p:spPr>
          <a:xfrm>
            <a:off x="4171680" y="3304440"/>
            <a:ext cx="1460880" cy="87480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IoT service</a:t>
            </a:r>
            <a:endParaRPr/>
          </a:p>
          <a:p>
            <a:pPr algn="ctr">
              <a:lnSpc>
                <a:spcPct val="100000"/>
              </a:lnSpc>
            </a:pPr>
            <a:r>
              <a:rPr lang="en-CA" strike="noStrike">
                <a:solidFill>
                  <a:srgbClr val="FFFFFF"/>
                </a:solidFill>
                <a:latin typeface="Calibri"/>
              </a:rPr>
              <a:t>(processing)</a:t>
            </a:r>
            <a:endParaRPr/>
          </a:p>
        </p:txBody>
      </p:sp>
      <p:sp>
        <p:nvSpPr>
          <p:cNvPr id="274" name="CustomShape 9"/>
          <p:cNvSpPr/>
          <p:nvPr/>
        </p:nvSpPr>
        <p:spPr>
          <a:xfrm>
            <a:off x="5914440" y="3304440"/>
            <a:ext cx="1460880" cy="87480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storage</a:t>
            </a:r>
            <a:endParaRPr/>
          </a:p>
          <a:p>
            <a:pPr algn="ctr">
              <a:lnSpc>
                <a:spcPct val="100000"/>
              </a:lnSpc>
            </a:pPr>
            <a:r>
              <a:rPr lang="en-CA" strike="noStrike">
                <a:solidFill>
                  <a:srgbClr val="FFFFFF"/>
                </a:solidFill>
                <a:latin typeface="Calibri"/>
              </a:rPr>
              <a:t>system</a:t>
            </a:r>
            <a:endParaRPr/>
          </a:p>
        </p:txBody>
      </p:sp>
      <p:sp>
        <p:nvSpPr>
          <p:cNvPr id="275" name="CustomShape 10"/>
          <p:cNvSpPr/>
          <p:nvPr/>
        </p:nvSpPr>
        <p:spPr>
          <a:xfrm>
            <a:off x="7656840" y="3304440"/>
            <a:ext cx="1460880" cy="87480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network</a:t>
            </a:r>
            <a:endParaRPr/>
          </a:p>
        </p:txBody>
      </p:sp>
      <p:sp>
        <p:nvSpPr>
          <p:cNvPr id="276" name="CustomShape 11"/>
          <p:cNvSpPr/>
          <p:nvPr/>
        </p:nvSpPr>
        <p:spPr>
          <a:xfrm rot="16200000" flipH="1">
            <a:off x="6514200" y="1431000"/>
            <a:ext cx="231120" cy="3515040"/>
          </a:xfrm>
          <a:prstGeom prst="bentConnector3">
            <a:avLst>
              <a:gd name="adj1" fmla="val 21370"/>
            </a:avLst>
          </a:prstGeom>
          <a:noFill/>
          <a:ln>
            <a:tailEnd type="triangle" w="med" len="med"/>
          </a:ln>
        </p:spPr>
        <p:style>
          <a:lnRef idx="1">
            <a:schemeClr val="accent1"/>
          </a:lnRef>
          <a:fillRef idx="0">
            <a:schemeClr val="accent1"/>
          </a:fillRef>
          <a:effectRef idx="0">
            <a:schemeClr val="accent1"/>
          </a:effectRef>
          <a:fontRef idx="minor"/>
        </p:style>
      </p:sp>
      <p:sp>
        <p:nvSpPr>
          <p:cNvPr id="277" name="CustomShape 12"/>
          <p:cNvSpPr/>
          <p:nvPr/>
        </p:nvSpPr>
        <p:spPr>
          <a:xfrm rot="10800000" flipV="1">
            <a:off x="5109120" y="3283920"/>
            <a:ext cx="3539880" cy="198360"/>
          </a:xfrm>
          <a:prstGeom prst="bentConnector2">
            <a:avLst/>
          </a:prstGeom>
          <a:noFill/>
          <a:ln>
            <a:tailEnd type="triangle" w="med" len="med"/>
          </a:ln>
        </p:spPr>
        <p:style>
          <a:lnRef idx="1">
            <a:schemeClr val="accent1"/>
          </a:lnRef>
          <a:fillRef idx="0">
            <a:schemeClr val="accent1"/>
          </a:fillRef>
          <a:effectRef idx="0">
            <a:schemeClr val="accent1"/>
          </a:effectRef>
          <a:fontRef idx="minor"/>
        </p:style>
      </p:sp>
      <p:sp>
        <p:nvSpPr>
          <p:cNvPr id="278" name="CustomShape 13"/>
          <p:cNvSpPr/>
          <p:nvPr/>
        </p:nvSpPr>
        <p:spPr>
          <a:xfrm>
            <a:off x="838080" y="3284640"/>
            <a:ext cx="1460880" cy="914040"/>
          </a:xfrm>
          <a:prstGeom prst="rect">
            <a:avLst/>
          </a:prstGeom>
          <a:solidFill>
            <a:schemeClr val="accent4">
              <a:lumMod val="75000"/>
            </a:schemeClr>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System</a:t>
            </a:r>
            <a:endParaRPr/>
          </a:p>
          <a:p>
            <a:pPr algn="ctr">
              <a:lnSpc>
                <a:spcPct val="100000"/>
              </a:lnSpc>
            </a:pPr>
            <a:r>
              <a:rPr lang="en-CA" strike="noStrike">
                <a:solidFill>
                  <a:srgbClr val="FFFFFF"/>
                </a:solidFill>
                <a:latin typeface="Calibri"/>
              </a:rPr>
              <a:t>management</a:t>
            </a:r>
            <a:endParaRPr/>
          </a:p>
        </p:txBody>
      </p:sp>
      <p:sp>
        <p:nvSpPr>
          <p:cNvPr id="279" name="CustomShape 14"/>
          <p:cNvSpPr/>
          <p:nvPr/>
        </p:nvSpPr>
        <p:spPr>
          <a:xfrm>
            <a:off x="2546640" y="4881600"/>
            <a:ext cx="1460880" cy="91404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sensor/</a:t>
            </a:r>
            <a:endParaRPr/>
          </a:p>
          <a:p>
            <a:pPr algn="ctr">
              <a:lnSpc>
                <a:spcPct val="100000"/>
              </a:lnSpc>
            </a:pPr>
            <a:r>
              <a:rPr lang="en-CA" strike="noStrike">
                <a:solidFill>
                  <a:srgbClr val="FFFFFF"/>
                </a:solidFill>
                <a:latin typeface="Calibri"/>
              </a:rPr>
              <a:t>effector</a:t>
            </a:r>
            <a:endParaRPr/>
          </a:p>
        </p:txBody>
      </p:sp>
      <p:sp>
        <p:nvSpPr>
          <p:cNvPr id="280" name="CustomShape 15"/>
          <p:cNvSpPr/>
          <p:nvPr/>
        </p:nvSpPr>
        <p:spPr>
          <a:xfrm>
            <a:off x="4214880" y="4881600"/>
            <a:ext cx="1460880" cy="91404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camera</a:t>
            </a:r>
            <a:endParaRPr/>
          </a:p>
        </p:txBody>
      </p:sp>
      <p:sp>
        <p:nvSpPr>
          <p:cNvPr id="281" name="CustomShape 16"/>
          <p:cNvSpPr/>
          <p:nvPr/>
        </p:nvSpPr>
        <p:spPr>
          <a:xfrm rot="5400000">
            <a:off x="2084040" y="3692160"/>
            <a:ext cx="701640" cy="1676520"/>
          </a:xfrm>
          <a:prstGeom prst="bentConnector3">
            <a:avLst>
              <a:gd name="adj1" fmla="val 50000"/>
            </a:avLst>
          </a:prstGeom>
          <a:noFill/>
          <a:ln>
            <a:tailEnd type="triangle" w="med" len="med"/>
          </a:ln>
        </p:spPr>
        <p:style>
          <a:lnRef idx="1">
            <a:schemeClr val="accent1"/>
          </a:lnRef>
          <a:fillRef idx="0">
            <a:schemeClr val="accent1"/>
          </a:fillRef>
          <a:effectRef idx="0">
            <a:schemeClr val="accent1"/>
          </a:effectRef>
          <a:fontRef idx="minor"/>
        </p:style>
      </p:sp>
      <p:sp>
        <p:nvSpPr>
          <p:cNvPr id="282" name="CustomShape 17"/>
          <p:cNvSpPr/>
          <p:nvPr/>
        </p:nvSpPr>
        <p:spPr>
          <a:xfrm rot="16200000" flipH="1">
            <a:off x="3758040" y="3694680"/>
            <a:ext cx="701640" cy="1671840"/>
          </a:xfrm>
          <a:prstGeom prst="bentConnector3">
            <a:avLst>
              <a:gd name="adj1" fmla="val 50000"/>
            </a:avLst>
          </a:prstGeom>
          <a:noFill/>
          <a:ln>
            <a:tailEnd type="triangle" w="med" len="med"/>
          </a:ln>
        </p:spPr>
        <p:style>
          <a:lnRef idx="1">
            <a:schemeClr val="accent1"/>
          </a:lnRef>
          <a:fillRef idx="0">
            <a:schemeClr val="accent1"/>
          </a:fillRef>
          <a:effectRef idx="0">
            <a:schemeClr val="accent1"/>
          </a:effectRef>
          <a:fontRef idx="minor"/>
        </p:style>
      </p:sp>
      <p:sp>
        <p:nvSpPr>
          <p:cNvPr id="283" name="CustomShape 18"/>
          <p:cNvSpPr/>
          <p:nvPr/>
        </p:nvSpPr>
        <p:spPr>
          <a:xfrm>
            <a:off x="3232800" y="4249440"/>
            <a:ext cx="38088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CA" strike="noStrike">
                <a:solidFill>
                  <a:srgbClr val="000000"/>
                </a:solidFill>
                <a:latin typeface="Calibri"/>
              </a:rPr>
              <a:t>or</a:t>
            </a:r>
            <a:endParaRPr/>
          </a:p>
        </p:txBody>
      </p:sp>
      <p:sp>
        <p:nvSpPr>
          <p:cNvPr id="284" name="CustomShape 19"/>
          <p:cNvSpPr/>
          <p:nvPr/>
        </p:nvSpPr>
        <p:spPr>
          <a:xfrm>
            <a:off x="9240840" y="3085920"/>
            <a:ext cx="808200" cy="2824200"/>
          </a:xfrm>
          <a:prstGeom prst="rightBrace">
            <a:avLst>
              <a:gd name="adj1" fmla="val 8333"/>
              <a:gd name="adj2" fmla="val 50000"/>
            </a:avLst>
          </a:prstGeom>
          <a:noFill/>
          <a:ln/>
        </p:spPr>
        <p:style>
          <a:lnRef idx="1">
            <a:schemeClr val="accent1"/>
          </a:lnRef>
          <a:fillRef idx="0">
            <a:schemeClr val="accent1"/>
          </a:fillRef>
          <a:effectRef idx="0">
            <a:schemeClr val="accent1"/>
          </a:effectRef>
          <a:fontRef idx="minor"/>
        </p:style>
      </p:sp>
      <p:sp>
        <p:nvSpPr>
          <p:cNvPr id="285" name="CustomShape 20"/>
          <p:cNvSpPr/>
          <p:nvPr/>
        </p:nvSpPr>
        <p:spPr>
          <a:xfrm>
            <a:off x="10059120" y="4265280"/>
            <a:ext cx="1615320" cy="20106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CA" strike="noStrike">
                <a:solidFill>
                  <a:srgbClr val="000000"/>
                </a:solidFill>
                <a:latin typeface="Calibri"/>
              </a:rPr>
              <a:t>IT key controls</a:t>
            </a:r>
            <a:endParaRPr/>
          </a:p>
          <a:p>
            <a:pPr>
              <a:lnSpc>
                <a:spcPct val="100000"/>
              </a:lnSpc>
            </a:pPr>
            <a:r>
              <a:rPr lang="en-CA" strike="noStrike">
                <a:solidFill>
                  <a:srgbClr val="000000"/>
                </a:solidFill>
                <a:latin typeface="Calibri"/>
              </a:rPr>
              <a:t>(ITS auditability</a:t>
            </a:r>
            <a:endParaRPr/>
          </a:p>
          <a:p>
            <a:pPr>
              <a:lnSpc>
                <a:spcPct val="100000"/>
              </a:lnSpc>
            </a:pPr>
            <a:r>
              <a:rPr lang="en-CA" strike="noStrike">
                <a:solidFill>
                  <a:srgbClr val="000000"/>
                </a:solidFill>
                <a:latin typeface="Calibri"/>
              </a:rPr>
              <a:t>design)</a:t>
            </a:r>
            <a:endParaRPr/>
          </a:p>
          <a:p>
            <a:pPr>
              <a:lnSpc>
                <a:spcPct val="100000"/>
              </a:lnSpc>
            </a:pPr>
            <a:r>
              <a:rPr lang="en-CA" strike="noStrike">
                <a:solidFill>
                  <a:srgbClr val="000000"/>
                </a:solidFill>
                <a:latin typeface="Calibri"/>
              </a:rPr>
              <a:t>e.g.</a:t>
            </a:r>
            <a:endParaRPr/>
          </a:p>
          <a:p>
            <a:pPr>
              <a:lnSpc>
                <a:spcPct val="100000"/>
              </a:lnSpc>
            </a:pPr>
            <a:r>
              <a:rPr lang="en-CA" strike="noStrike">
                <a:solidFill>
                  <a:srgbClr val="000000"/>
                </a:solidFill>
                <a:latin typeface="Calibri"/>
              </a:rPr>
              <a:t>heart-beat </a:t>
            </a:r>
            <a:endParaRPr/>
          </a:p>
          <a:p>
            <a:pPr>
              <a:lnSpc>
                <a:spcPct val="100000"/>
              </a:lnSpc>
            </a:pPr>
            <a:r>
              <a:rPr lang="en-CA" strike="noStrike">
                <a:solidFill>
                  <a:srgbClr val="000000"/>
                </a:solidFill>
                <a:latin typeface="Calibri"/>
              </a:rPr>
              <a:t>mechanism</a:t>
            </a:r>
            <a:endParaRPr/>
          </a:p>
          <a:p>
            <a:pPr>
              <a:lnSpc>
                <a:spcPct val="100000"/>
              </a:lnSpc>
            </a:pPr>
            <a:endParaRPr/>
          </a:p>
        </p:txBody>
      </p:sp>
      <p:sp>
        <p:nvSpPr>
          <p:cNvPr id="286" name="CustomShape 21"/>
          <p:cNvSpPr/>
          <p:nvPr/>
        </p:nvSpPr>
        <p:spPr>
          <a:xfrm>
            <a:off x="9645120" y="4501440"/>
            <a:ext cx="463320" cy="360"/>
          </a:xfrm>
          <a:prstGeom prst="straightConnector1">
            <a:avLst/>
          </a:prstGeom>
          <a:noFill/>
          <a:ln>
            <a:tailEnd type="triangle" w="med" len="med"/>
          </a:ln>
        </p:spPr>
        <p:style>
          <a:lnRef idx="1">
            <a:schemeClr val="accent1"/>
          </a:lnRef>
          <a:fillRef idx="0">
            <a:schemeClr val="accent1"/>
          </a:fillRef>
          <a:effectRef idx="0">
            <a:schemeClr val="accent1"/>
          </a:effectRef>
          <a:fontRef idx="minor"/>
        </p:style>
      </p:sp>
      <p:sp>
        <p:nvSpPr>
          <p:cNvPr id="287" name="CustomShape 22"/>
          <p:cNvSpPr/>
          <p:nvPr/>
        </p:nvSpPr>
        <p:spPr>
          <a:xfrm>
            <a:off x="865440" y="4881600"/>
            <a:ext cx="1460880" cy="91404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tag</a:t>
            </a:r>
            <a:endParaRPr/>
          </a:p>
        </p:txBody>
      </p:sp>
      <p:sp>
        <p:nvSpPr>
          <p:cNvPr id="288" name="CustomShape 23"/>
          <p:cNvSpPr/>
          <p:nvPr/>
        </p:nvSpPr>
        <p:spPr>
          <a:xfrm rot="16200000" flipH="1">
            <a:off x="2923560" y="4528800"/>
            <a:ext cx="701640" cy="3960"/>
          </a:xfrm>
          <a:prstGeom prst="bentConnector3">
            <a:avLst>
              <a:gd name="adj1" fmla="val 50000"/>
            </a:avLst>
          </a:prstGeom>
          <a:noFill/>
          <a:ln>
            <a:tailEnd type="triangle" w="med" len="med"/>
          </a:ln>
        </p:spPr>
        <p:style>
          <a:lnRef idx="1">
            <a:schemeClr val="accent1"/>
          </a:lnRef>
          <a:fillRef idx="0">
            <a:schemeClr val="accent1"/>
          </a:fillRef>
          <a:effectRef idx="0">
            <a:schemeClr val="accent1"/>
          </a:effectRef>
          <a:fontRef idx="minor"/>
        </p:style>
      </p:sp>
      <p:sp>
        <p:nvSpPr>
          <p:cNvPr id="289" name="TextShape 24"/>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290" name="TextShape 25"/>
          <p:cNvSpPr txBox="1"/>
          <p:nvPr/>
        </p:nvSpPr>
        <p:spPr>
          <a:xfrm>
            <a:off x="8610480" y="6356520"/>
            <a:ext cx="2742840" cy="364680"/>
          </a:xfrm>
          <a:prstGeom prst="rect">
            <a:avLst/>
          </a:prstGeom>
          <a:noFill/>
          <a:ln>
            <a:noFill/>
          </a:ln>
        </p:spPr>
        <p:txBody>
          <a:bodyPr anchor="ctr"/>
          <a:lstStyle/>
          <a:p>
            <a:pPr algn="r">
              <a:lnSpc>
                <a:spcPct val="100000"/>
              </a:lnSpc>
            </a:pPr>
            <a:fld id="{C251D9FF-F4DD-42A0-9C47-02B563E9EFDF}" type="slidenum">
              <a:rPr lang="en-CA" sz="1200" strike="noStrike">
                <a:solidFill>
                  <a:srgbClr val="8B8B8B"/>
                </a:solidFill>
                <a:latin typeface="Calibri"/>
              </a:rPr>
              <a:pPr algn="r">
                <a:lnSpc>
                  <a:spcPct val="100000"/>
                </a:lnSpc>
              </a:pPr>
              <a:t>15</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AS 2110: Identifying and Assessing Risks of Material Misstatement</a:t>
            </a:r>
            <a:endParaRPr/>
          </a:p>
        </p:txBody>
      </p:sp>
      <p:sp>
        <p:nvSpPr>
          <p:cNvPr id="292"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strike="noStrike">
                <a:solidFill>
                  <a:srgbClr val="000000"/>
                </a:solidFill>
                <a:latin typeface="Calibri"/>
              </a:rPr>
              <a:t>Performing Risk Assessment Procedures Includes</a:t>
            </a:r>
            <a:endParaRPr/>
          </a:p>
          <a:p>
            <a:pPr lvl="1">
              <a:lnSpc>
                <a:spcPct val="100000"/>
              </a:lnSpc>
              <a:buFont typeface="Arial"/>
              <a:buChar char="•"/>
            </a:pPr>
            <a:r>
              <a:rPr lang="en-US" sz="2400" strike="noStrike">
                <a:solidFill>
                  <a:srgbClr val="000000"/>
                </a:solidFill>
                <a:latin typeface="Calibri"/>
              </a:rPr>
              <a:t>Obtaining an understanding of the company and its environment </a:t>
            </a:r>
            <a:endParaRPr/>
          </a:p>
          <a:p>
            <a:pPr lvl="1">
              <a:lnSpc>
                <a:spcPct val="100000"/>
              </a:lnSpc>
              <a:buFont typeface="Arial"/>
              <a:buChar char="•"/>
            </a:pPr>
            <a:r>
              <a:rPr lang="en-US" sz="2400" strike="noStrike">
                <a:solidFill>
                  <a:srgbClr val="000000"/>
                </a:solidFill>
                <a:latin typeface="Calibri"/>
              </a:rPr>
              <a:t>Obtaining an understanding of internal control over financial reporting</a:t>
            </a:r>
            <a:endParaRPr/>
          </a:p>
          <a:p>
            <a:pPr lvl="1">
              <a:lnSpc>
                <a:spcPct val="100000"/>
              </a:lnSpc>
              <a:buFont typeface="Arial"/>
              <a:buChar char="•"/>
            </a:pPr>
            <a:r>
              <a:rPr lang="en-US" sz="2400" strike="noStrike">
                <a:solidFill>
                  <a:srgbClr val="000000"/>
                </a:solidFill>
                <a:latin typeface="Calibri"/>
              </a:rPr>
              <a:t>Performing analytical procedures</a:t>
            </a:r>
            <a:endParaRPr/>
          </a:p>
          <a:p>
            <a:pPr lvl="1">
              <a:lnSpc>
                <a:spcPct val="100000"/>
              </a:lnSpc>
              <a:buFont typeface="Arial"/>
              <a:buChar char="•"/>
            </a:pPr>
            <a:r>
              <a:rPr lang="en-US" sz="2400" strike="noStrike">
                <a:solidFill>
                  <a:srgbClr val="000000"/>
                </a:solidFill>
                <a:latin typeface="Calibri"/>
              </a:rPr>
              <a:t>Inquiring of the audit committee, management, and others within the company about the risks of material misstatement</a:t>
            </a:r>
            <a:endParaRPr/>
          </a:p>
        </p:txBody>
      </p:sp>
      <p:sp>
        <p:nvSpPr>
          <p:cNvPr id="293"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294" name="TextShape 4"/>
          <p:cNvSpPr txBox="1"/>
          <p:nvPr/>
        </p:nvSpPr>
        <p:spPr>
          <a:xfrm>
            <a:off x="8610480" y="6356520"/>
            <a:ext cx="2742840" cy="364680"/>
          </a:xfrm>
          <a:prstGeom prst="rect">
            <a:avLst/>
          </a:prstGeom>
          <a:noFill/>
          <a:ln>
            <a:noFill/>
          </a:ln>
        </p:spPr>
        <p:txBody>
          <a:bodyPr anchor="ctr"/>
          <a:lstStyle/>
          <a:p>
            <a:pPr algn="r">
              <a:lnSpc>
                <a:spcPct val="100000"/>
              </a:lnSpc>
            </a:pPr>
            <a:fld id="{51747B36-49F0-4DC9-8816-FC675FDFECFF}" type="slidenum">
              <a:rPr lang="en-CA" sz="1200" strike="noStrike">
                <a:solidFill>
                  <a:srgbClr val="8B8B8B"/>
                </a:solidFill>
                <a:latin typeface="Calibri"/>
              </a:rPr>
              <a:pPr algn="r">
                <a:lnSpc>
                  <a:spcPct val="100000"/>
                </a:lnSpc>
              </a:pPr>
              <a:t>16</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Performing Analytical Procedures</a:t>
            </a:r>
            <a:endParaRPr/>
          </a:p>
        </p:txBody>
      </p:sp>
      <p:sp>
        <p:nvSpPr>
          <p:cNvPr id="296"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strike="noStrike">
                <a:solidFill>
                  <a:srgbClr val="000000"/>
                </a:solidFill>
                <a:latin typeface="Calibri"/>
              </a:rPr>
              <a:t>Purpose</a:t>
            </a:r>
            <a:endParaRPr/>
          </a:p>
          <a:p>
            <a:pPr lvl="1">
              <a:lnSpc>
                <a:spcPct val="100000"/>
              </a:lnSpc>
              <a:buFont typeface="Arial"/>
              <a:buChar char="•"/>
            </a:pPr>
            <a:r>
              <a:rPr lang="en-US" sz="2400" strike="noStrike">
                <a:solidFill>
                  <a:srgbClr val="000000"/>
                </a:solidFill>
                <a:latin typeface="Calibri"/>
              </a:rPr>
              <a:t>Identify areas that might represent specific risks relevant to the audit, including the existence of unusual transactions and events, and amounts, ratios, and trends that warrant investigation</a:t>
            </a:r>
            <a:endParaRPr/>
          </a:p>
          <a:p>
            <a:pPr lvl="1">
              <a:lnSpc>
                <a:spcPct val="100000"/>
              </a:lnSpc>
              <a:buFont typeface="Arial"/>
              <a:buChar char="•"/>
            </a:pPr>
            <a:r>
              <a:rPr lang="en-US" sz="2400" strike="noStrike">
                <a:solidFill>
                  <a:srgbClr val="000000"/>
                </a:solidFill>
                <a:latin typeface="Calibri"/>
              </a:rPr>
              <a:t> In applying analytical procedures as risk assessment procedures, the auditor should perform analytical procedures relating to revenue with the objective of identifying unusual or unexpected relationships involving revenue accounts that might indicate a material misstatement, including material misstatement due to fraud.</a:t>
            </a:r>
            <a:endParaRPr/>
          </a:p>
        </p:txBody>
      </p:sp>
      <p:sp>
        <p:nvSpPr>
          <p:cNvPr id="297"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298" name="TextShape 4"/>
          <p:cNvSpPr txBox="1"/>
          <p:nvPr/>
        </p:nvSpPr>
        <p:spPr>
          <a:xfrm>
            <a:off x="8610480" y="6356520"/>
            <a:ext cx="2742840" cy="364680"/>
          </a:xfrm>
          <a:prstGeom prst="rect">
            <a:avLst/>
          </a:prstGeom>
          <a:noFill/>
          <a:ln>
            <a:noFill/>
          </a:ln>
        </p:spPr>
        <p:txBody>
          <a:bodyPr anchor="ctr"/>
          <a:lstStyle/>
          <a:p>
            <a:pPr algn="r">
              <a:lnSpc>
                <a:spcPct val="100000"/>
              </a:lnSpc>
            </a:pPr>
            <a:fld id="{750C98E4-ACBD-45B1-92F4-7F465D9C469E}" type="slidenum">
              <a:rPr lang="en-CA" sz="1200" strike="noStrike">
                <a:solidFill>
                  <a:srgbClr val="8B8B8B"/>
                </a:solidFill>
                <a:latin typeface="Calibri"/>
              </a:rPr>
              <a:pPr algn="r">
                <a:lnSpc>
                  <a:spcPct val="100000"/>
                </a:lnSpc>
              </a:pPr>
              <a:t>17</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Performing Analytical Procedures</a:t>
            </a:r>
            <a:endParaRPr/>
          </a:p>
        </p:txBody>
      </p:sp>
      <p:sp>
        <p:nvSpPr>
          <p:cNvPr id="300"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strike="noStrike">
                <a:solidFill>
                  <a:srgbClr val="000000"/>
                </a:solidFill>
                <a:latin typeface="Calibri"/>
              </a:rPr>
              <a:t>Application:</a:t>
            </a:r>
            <a:endParaRPr/>
          </a:p>
          <a:p>
            <a:pPr lvl="1">
              <a:lnSpc>
                <a:spcPct val="100000"/>
              </a:lnSpc>
              <a:buFont typeface="Arial"/>
              <a:buChar char="•"/>
            </a:pPr>
            <a:r>
              <a:rPr lang="en-US" sz="2400" strike="noStrike">
                <a:solidFill>
                  <a:srgbClr val="000000"/>
                </a:solidFill>
                <a:latin typeface="Calibri"/>
              </a:rPr>
              <a:t>When performing an analytical procedure, the auditor should use his or her understanding of the company to develop expectations about plausible relationships among the data to be used in the procedure.</a:t>
            </a:r>
            <a:endParaRPr/>
          </a:p>
          <a:p>
            <a:pPr lvl="1">
              <a:lnSpc>
                <a:spcPct val="100000"/>
              </a:lnSpc>
              <a:buFont typeface="Arial"/>
              <a:buChar char="•"/>
            </a:pPr>
            <a:r>
              <a:rPr lang="en-US" sz="2400" strike="noStrike">
                <a:solidFill>
                  <a:srgbClr val="000000"/>
                </a:solidFill>
                <a:latin typeface="Calibri"/>
              </a:rPr>
              <a:t>When comparison of those expectations with relationships derived from recorded amounts yields unusual or unexpected results, the auditor should take into account those results in identifying the risks of material misstatement. </a:t>
            </a:r>
            <a:endParaRPr/>
          </a:p>
        </p:txBody>
      </p:sp>
      <p:sp>
        <p:nvSpPr>
          <p:cNvPr id="301"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302" name="TextShape 4"/>
          <p:cNvSpPr txBox="1"/>
          <p:nvPr/>
        </p:nvSpPr>
        <p:spPr>
          <a:xfrm>
            <a:off x="8610480" y="6356520"/>
            <a:ext cx="2742840" cy="364680"/>
          </a:xfrm>
          <a:prstGeom prst="rect">
            <a:avLst/>
          </a:prstGeom>
          <a:noFill/>
          <a:ln>
            <a:noFill/>
          </a:ln>
        </p:spPr>
        <p:txBody>
          <a:bodyPr anchor="ctr"/>
          <a:lstStyle/>
          <a:p>
            <a:pPr algn="r">
              <a:lnSpc>
                <a:spcPct val="100000"/>
              </a:lnSpc>
            </a:pPr>
            <a:fld id="{793577BA-11A7-4343-BD14-CE43D881EB9C}" type="slidenum">
              <a:rPr lang="en-CA" sz="1200" strike="noStrike">
                <a:solidFill>
                  <a:srgbClr val="8B8B8B"/>
                </a:solidFill>
                <a:latin typeface="Calibri"/>
              </a:rPr>
              <a:pPr algn="r">
                <a:lnSpc>
                  <a:spcPct val="100000"/>
                </a:lnSpc>
              </a:pPr>
              <a:t>18</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Modified Audit Risk Model</a:t>
            </a:r>
            <a:endParaRPr/>
          </a:p>
        </p:txBody>
      </p:sp>
      <p:sp>
        <p:nvSpPr>
          <p:cNvPr id="304"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strike="noStrike" dirty="0">
                <a:latin typeface="Calibri"/>
              </a:rPr>
              <a:t>The auditor develops analytics based on the client’s top cycle</a:t>
            </a:r>
            <a:endParaRPr dirty="0"/>
          </a:p>
          <a:p>
            <a:pPr>
              <a:lnSpc>
                <a:spcPct val="90000"/>
              </a:lnSpc>
            </a:pPr>
            <a:endParaRPr dirty="0"/>
          </a:p>
          <a:p>
            <a:pPr>
              <a:lnSpc>
                <a:spcPct val="90000"/>
              </a:lnSpc>
              <a:buFont typeface="Arial"/>
              <a:buChar char="•"/>
            </a:pPr>
            <a:r>
              <a:rPr lang="en-US" sz="2800" strike="noStrike" dirty="0">
                <a:latin typeface="Calibri"/>
              </a:rPr>
              <a:t>After identifying the relevant assertion in the value (money) cycle, such as completeness, the auditor tests for corresponding CI controls in the goods stream (control design, implementation and operation)</a:t>
            </a:r>
            <a:endParaRPr dirty="0"/>
          </a:p>
          <a:p>
            <a:pPr>
              <a:lnSpc>
                <a:spcPct val="90000"/>
              </a:lnSpc>
            </a:pPr>
            <a:endParaRPr dirty="0"/>
          </a:p>
          <a:p>
            <a:pPr>
              <a:lnSpc>
                <a:spcPct val="90000"/>
              </a:lnSpc>
              <a:buFont typeface="Arial"/>
              <a:buChar char="•"/>
            </a:pPr>
            <a:r>
              <a:rPr lang="en-US" sz="2800" strike="noStrike" dirty="0">
                <a:latin typeface="Calibri"/>
              </a:rPr>
              <a:t>Activity levels in these controls/sensors are set at the levels which correspond to external/client-recorded non-financial (quasi-)goods that offer proxy relationships to expected FS values </a:t>
            </a:r>
            <a:endParaRPr dirty="0"/>
          </a:p>
        </p:txBody>
      </p:sp>
      <p:sp>
        <p:nvSpPr>
          <p:cNvPr id="305"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306" name="TextShape 4"/>
          <p:cNvSpPr txBox="1"/>
          <p:nvPr/>
        </p:nvSpPr>
        <p:spPr>
          <a:xfrm>
            <a:off x="8610480" y="6356520"/>
            <a:ext cx="2742840" cy="364680"/>
          </a:xfrm>
          <a:prstGeom prst="rect">
            <a:avLst/>
          </a:prstGeom>
          <a:noFill/>
          <a:ln>
            <a:noFill/>
          </a:ln>
        </p:spPr>
        <p:txBody>
          <a:bodyPr anchor="ctr"/>
          <a:lstStyle/>
          <a:p>
            <a:pPr algn="r">
              <a:lnSpc>
                <a:spcPct val="100000"/>
              </a:lnSpc>
            </a:pPr>
            <a:fld id="{188229E3-F3C7-4ABB-B7E2-CD918D84BB6B}" type="slidenum">
              <a:rPr lang="en-CA" sz="1200" strike="noStrike">
                <a:solidFill>
                  <a:srgbClr val="8B8B8B"/>
                </a:solidFill>
                <a:latin typeface="Calibri"/>
              </a:rPr>
              <a:pPr algn="r">
                <a:lnSpc>
                  <a:spcPct val="100000"/>
                </a:lnSpc>
              </a:pPr>
              <a:t>19</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PCAOB Section 329A.02</a:t>
            </a:r>
            <a:endParaRPr/>
          </a:p>
        </p:txBody>
      </p:sp>
      <p:sp>
        <p:nvSpPr>
          <p:cNvPr id="162" name="TextShape 2"/>
          <p:cNvSpPr txBox="1"/>
          <p:nvPr/>
        </p:nvSpPr>
        <p:spPr>
          <a:xfrm>
            <a:off x="838080" y="1825560"/>
            <a:ext cx="10515240" cy="4350960"/>
          </a:xfrm>
          <a:prstGeom prst="rect">
            <a:avLst/>
          </a:prstGeom>
          <a:noFill/>
          <a:ln>
            <a:noFill/>
          </a:ln>
        </p:spPr>
        <p:txBody>
          <a:bodyPr/>
          <a:lstStyle/>
          <a:p>
            <a:pPr>
              <a:lnSpc>
                <a:spcPct val="100000"/>
              </a:lnSpc>
            </a:pPr>
            <a:r>
              <a:rPr lang="en-US" sz="2800" strike="noStrike" dirty="0">
                <a:solidFill>
                  <a:srgbClr val="000000"/>
                </a:solidFill>
                <a:latin typeface="Calibri"/>
              </a:rPr>
              <a:t>Analytical Procedures</a:t>
            </a:r>
            <a:endParaRPr dirty="0"/>
          </a:p>
          <a:p>
            <a:pPr>
              <a:lnSpc>
                <a:spcPct val="100000"/>
              </a:lnSpc>
            </a:pPr>
            <a:r>
              <a:rPr lang="en-US" sz="2800" strike="noStrike" dirty="0">
                <a:solidFill>
                  <a:srgbClr val="000000"/>
                </a:solidFill>
                <a:latin typeface="Calibri"/>
              </a:rPr>
              <a:t>Analytical procedures are an important part of the audit process and consist of evaluations of financial information made by a study of </a:t>
            </a:r>
            <a:r>
              <a:rPr lang="en-US" sz="2800" strike="noStrike" dirty="0">
                <a:latin typeface="Calibri"/>
              </a:rPr>
              <a:t>plausible relationships among both financial and non-financial data. </a:t>
            </a:r>
            <a:r>
              <a:rPr lang="en-US" sz="2800" strike="noStrike" dirty="0">
                <a:solidFill>
                  <a:srgbClr val="000000"/>
                </a:solidFill>
                <a:latin typeface="Calibri"/>
              </a:rPr>
              <a:t>Analytical procedures range from simple comparisons to the use of complex </a:t>
            </a:r>
            <a:r>
              <a:rPr lang="en-US" sz="2800" strike="noStrike" dirty="0">
                <a:latin typeface="Calibri"/>
              </a:rPr>
              <a:t>models</a:t>
            </a:r>
            <a:r>
              <a:rPr lang="en-US" sz="2800" strike="noStrike" dirty="0">
                <a:solidFill>
                  <a:srgbClr val="000000"/>
                </a:solidFill>
                <a:latin typeface="Calibri"/>
              </a:rPr>
              <a:t> involving many relationships and elements of data. A basic premise underlying the application of analytical procedures is that plausible relationships among data may reasonably be expected to exist and continue in the absence of known conditions to the contrary.</a:t>
            </a:r>
            <a:endParaRPr dirty="0"/>
          </a:p>
        </p:txBody>
      </p:sp>
      <p:sp>
        <p:nvSpPr>
          <p:cNvPr id="163"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164" name="TextShape 4"/>
          <p:cNvSpPr txBox="1"/>
          <p:nvPr/>
        </p:nvSpPr>
        <p:spPr>
          <a:xfrm>
            <a:off x="8610480" y="6356520"/>
            <a:ext cx="2742840" cy="364680"/>
          </a:xfrm>
          <a:prstGeom prst="rect">
            <a:avLst/>
          </a:prstGeom>
          <a:noFill/>
          <a:ln>
            <a:noFill/>
          </a:ln>
        </p:spPr>
        <p:txBody>
          <a:bodyPr anchor="ctr"/>
          <a:lstStyle/>
          <a:p>
            <a:pPr algn="r">
              <a:lnSpc>
                <a:spcPct val="100000"/>
              </a:lnSpc>
            </a:pPr>
            <a:fld id="{A1E84700-1C67-4F3C-A14E-04491585EEF1}" type="slidenum">
              <a:rPr lang="en-CA" sz="1200" strike="noStrike">
                <a:solidFill>
                  <a:srgbClr val="8B8B8B"/>
                </a:solidFill>
                <a:latin typeface="Calibri"/>
              </a:rPr>
              <a:pPr algn="r">
                <a:lnSpc>
                  <a:spcPct val="100000"/>
                </a:lnSpc>
              </a:pPr>
              <a:t>2</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descr="Veenstra Kringloop.jpg                                         00DED21BDisk                           BA587333:">
            <a:extLst>
              <a:ext uri="{FF2B5EF4-FFF2-40B4-BE49-F238E27FC236}">
                <a16:creationId xmlns:a16="http://schemas.microsoft.com/office/drawing/2014/main" xmlns="" id="{6D462094-3F7D-4801-9AC2-2E300222109C}"/>
              </a:ext>
            </a:extLst>
          </p:cNvPr>
          <p:cNvPicPr>
            <a:picLocks noGrp="1" noChangeAspect="1" noChangeArrowheads="1"/>
          </p:cNvPicPr>
          <p:nvPr>
            <p:ph idx="4294967295"/>
          </p:nvPr>
        </p:nvPicPr>
        <p:blipFill>
          <a:blip r:embed="rId2">
            <a:extLst>
              <a:ext uri="{28A0092B-C50C-407E-A947-70E740481C1C}">
                <a14:useLocalDpi xmlns:a14="http://schemas.microsoft.com/office/drawing/2010/main" xmlns="" val="0"/>
              </a:ext>
            </a:extLst>
          </a:blip>
          <a:srcRect/>
          <a:stretch>
            <a:fillRect/>
          </a:stretch>
        </p:blipFill>
        <p:spPr>
          <a:xfrm>
            <a:off x="0" y="533400"/>
            <a:ext cx="8686800" cy="4216400"/>
          </a:xfrm>
        </p:spPr>
      </p:pic>
      <p:sp>
        <p:nvSpPr>
          <p:cNvPr id="6148" name="Slide Number Placeholder 1">
            <a:extLst>
              <a:ext uri="{FF2B5EF4-FFF2-40B4-BE49-F238E27FC236}">
                <a16:creationId xmlns:a16="http://schemas.microsoft.com/office/drawing/2014/main" xmlns="" id="{4E134955-B6C3-4695-951D-94D6D799735B}"/>
              </a:ext>
            </a:extLst>
          </p:cNvPr>
          <p:cNvSpPr>
            <a:spLocks noGrp="1"/>
          </p:cNvSpPr>
          <p:nvPr>
            <p:ph type="sldNum" sz="quarter" idx="4294967295"/>
          </p:nvPr>
        </p:nvSpPr>
        <p:spPr>
          <a:xfrm>
            <a:off x="9448800" y="6356350"/>
            <a:ext cx="2743200" cy="365125"/>
          </a:xfrm>
          <a:prstGeom prst="rect">
            <a:avLst/>
          </a:prstGeom>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76D6D08-90F9-48BB-93FD-BF099DDF3F9E}" type="slidenum">
              <a:rPr lang="en-US" altLang="en-US" smtClean="0"/>
              <a:pPr/>
              <a:t>20</a:t>
            </a:fld>
            <a:endParaRPr lang="en-US" altLang="en-US" sz="1400"/>
          </a:p>
        </p:txBody>
      </p:sp>
      <p:sp>
        <p:nvSpPr>
          <p:cNvPr id="6147" name="Rectangle 4">
            <a:extLst>
              <a:ext uri="{FF2B5EF4-FFF2-40B4-BE49-F238E27FC236}">
                <a16:creationId xmlns:a16="http://schemas.microsoft.com/office/drawing/2014/main" xmlns="" id="{8501C9E9-8013-4541-95D8-D8019D9EC368}"/>
              </a:ext>
            </a:extLst>
          </p:cNvPr>
          <p:cNvSpPr>
            <a:spLocks noChangeArrowheads="1"/>
          </p:cNvSpPr>
          <p:nvPr/>
        </p:nvSpPr>
        <p:spPr bwMode="auto">
          <a:xfrm>
            <a:off x="2209800" y="5536095"/>
            <a:ext cx="3886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r>
              <a:rPr lang="en-US" altLang="en-US" dirty="0"/>
              <a:t>Assertion vs. Analytic</a:t>
            </a:r>
          </a:p>
        </p:txBody>
      </p:sp>
      <p:sp>
        <p:nvSpPr>
          <p:cNvPr id="2" name="Callout: Up Arrow 1">
            <a:extLst>
              <a:ext uri="{FF2B5EF4-FFF2-40B4-BE49-F238E27FC236}">
                <a16:creationId xmlns:a16="http://schemas.microsoft.com/office/drawing/2014/main" xmlns="" id="{AEDD4081-E1E2-4DE2-A1A4-520AFE43D87B}"/>
              </a:ext>
            </a:extLst>
          </p:cNvPr>
          <p:cNvSpPr/>
          <p:nvPr/>
        </p:nvSpPr>
        <p:spPr>
          <a:xfrm>
            <a:off x="4610100" y="4292600"/>
            <a:ext cx="2971800" cy="914400"/>
          </a:xfrm>
          <a:prstGeom prst="up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Control or sensor under an external party with a metric</a:t>
            </a:r>
          </a:p>
        </p:txBody>
      </p:sp>
      <p:sp>
        <p:nvSpPr>
          <p:cNvPr id="3" name="Callout: Right Arrow 2">
            <a:extLst>
              <a:ext uri="{FF2B5EF4-FFF2-40B4-BE49-F238E27FC236}">
                <a16:creationId xmlns:a16="http://schemas.microsoft.com/office/drawing/2014/main" xmlns="" id="{1E025687-90BC-48A1-A351-9C8424D91A17}"/>
              </a:ext>
            </a:extLst>
          </p:cNvPr>
          <p:cNvSpPr/>
          <p:nvPr/>
        </p:nvSpPr>
        <p:spPr>
          <a:xfrm>
            <a:off x="7089912" y="2184400"/>
            <a:ext cx="1977887" cy="914400"/>
          </a:xfrm>
          <a:prstGeom prst="rightArrowCallout">
            <a:avLst>
              <a:gd name="adj1" fmla="val 25000"/>
              <a:gd name="adj2" fmla="val 25000"/>
              <a:gd name="adj3" fmla="val 25000"/>
              <a:gd name="adj4" fmla="val 8415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Revenue completeness assertion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2" name="Picture 3"/>
          <p:cNvPicPr/>
          <p:nvPr/>
        </p:nvPicPr>
        <p:blipFill>
          <a:blip r:embed="rId2"/>
          <a:stretch/>
        </p:blipFill>
        <p:spPr>
          <a:xfrm>
            <a:off x="1646640" y="838080"/>
            <a:ext cx="8686440" cy="4613040"/>
          </a:xfrm>
          <a:prstGeom prst="rect">
            <a:avLst/>
          </a:prstGeom>
          <a:ln>
            <a:noFill/>
          </a:ln>
        </p:spPr>
      </p:pic>
      <p:sp>
        <p:nvSpPr>
          <p:cNvPr id="313" name="CustomShape 1"/>
          <p:cNvSpPr/>
          <p:nvPr/>
        </p:nvSpPr>
        <p:spPr>
          <a:xfrm>
            <a:off x="1828800" y="5562720"/>
            <a:ext cx="3885840" cy="456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CA" sz="2400" strike="noStrike">
                <a:solidFill>
                  <a:srgbClr val="44546A"/>
                </a:solidFill>
                <a:latin typeface="Times New Roman"/>
              </a:rPr>
              <a:t>Smart flow chart</a:t>
            </a:r>
            <a:endParaRPr/>
          </a:p>
        </p:txBody>
      </p:sp>
      <p:sp>
        <p:nvSpPr>
          <p:cNvPr id="314" name="TextShape 2"/>
          <p:cNvSpPr txBox="1"/>
          <p:nvPr/>
        </p:nvSpPr>
        <p:spPr>
          <a:xfrm>
            <a:off x="8610480" y="6356520"/>
            <a:ext cx="2742840" cy="364680"/>
          </a:xfrm>
          <a:prstGeom prst="rect">
            <a:avLst/>
          </a:prstGeom>
          <a:noFill/>
          <a:ln>
            <a:noFill/>
          </a:ln>
        </p:spPr>
        <p:txBody>
          <a:bodyPr anchor="ctr"/>
          <a:lstStyle/>
          <a:p>
            <a:pPr algn="r">
              <a:lnSpc>
                <a:spcPct val="100000"/>
              </a:lnSpc>
            </a:pPr>
            <a:fld id="{99F22F58-0DF0-4B24-9EB3-4781AC029444}" type="slidenum">
              <a:rPr lang="en-CA" sz="1400" strike="noStrike">
                <a:solidFill>
                  <a:srgbClr val="8B8B8B"/>
                </a:solidFill>
                <a:latin typeface="Times New Roman"/>
              </a:rPr>
              <a:pPr algn="r">
                <a:lnSpc>
                  <a:spcPct val="100000"/>
                </a:lnSpc>
              </a:pPr>
              <a:t>21</a:t>
            </a:fld>
            <a:endParaRPr/>
          </a:p>
        </p:txBody>
      </p:sp>
      <p:sp>
        <p:nvSpPr>
          <p:cNvPr id="315" name="CustomShape 3"/>
          <p:cNvSpPr/>
          <p:nvPr/>
        </p:nvSpPr>
        <p:spPr>
          <a:xfrm>
            <a:off x="4466160" y="2093760"/>
            <a:ext cx="1076400" cy="914040"/>
          </a:xfrm>
          <a:prstGeom prst="upArrowCallout">
            <a:avLst>
              <a:gd name="adj1" fmla="val 25000"/>
              <a:gd name="adj2" fmla="val 25000"/>
              <a:gd name="adj3" fmla="val 25000"/>
              <a:gd name="adj4" fmla="val 64977"/>
            </a:avLst>
          </a:prstGeom>
          <a:ln/>
        </p:spPr>
        <p:style>
          <a:lnRef idx="2">
            <a:schemeClr val="accent6"/>
          </a:lnRef>
          <a:fillRef idx="1">
            <a:schemeClr val="lt1"/>
          </a:fillRef>
          <a:effectRef idx="0">
            <a:schemeClr val="accent6"/>
          </a:effectRef>
          <a:fontRef idx="minor"/>
        </p:style>
        <p:txBody>
          <a:bodyPr lIns="90000" tIns="45000" rIns="90000" bIns="45000" anchor="ctr"/>
          <a:lstStyle/>
          <a:p>
            <a:pPr algn="ctr">
              <a:lnSpc>
                <a:spcPct val="100000"/>
              </a:lnSpc>
            </a:pPr>
            <a:r>
              <a:rPr lang="en-CA" strike="noStrike">
                <a:solidFill>
                  <a:srgbClr val="000000"/>
                </a:solidFill>
                <a:latin typeface="Calibri"/>
              </a:rPr>
              <a:t>Assertion</a:t>
            </a:r>
            <a:endParaRPr/>
          </a:p>
        </p:txBody>
      </p:sp>
      <p:sp>
        <p:nvSpPr>
          <p:cNvPr id="316" name="CustomShape 4"/>
          <p:cNvSpPr/>
          <p:nvPr/>
        </p:nvSpPr>
        <p:spPr>
          <a:xfrm>
            <a:off x="4466160" y="3670920"/>
            <a:ext cx="914040" cy="914040"/>
          </a:xfrm>
          <a:prstGeom prst="downArrowCallout">
            <a:avLst>
              <a:gd name="adj1" fmla="val 25000"/>
              <a:gd name="adj2" fmla="val 25000"/>
              <a:gd name="adj3" fmla="val 25000"/>
              <a:gd name="adj4" fmla="val 64977"/>
            </a:avLst>
          </a:prstGeom>
          <a:ln/>
        </p:spPr>
        <p:style>
          <a:lnRef idx="2">
            <a:schemeClr val="accent6"/>
          </a:lnRef>
          <a:fillRef idx="1">
            <a:schemeClr val="lt1"/>
          </a:fillRef>
          <a:effectRef idx="0">
            <a:schemeClr val="accent6"/>
          </a:effectRef>
          <a:fontRef idx="minor"/>
        </p:style>
        <p:txBody>
          <a:bodyPr lIns="90000" tIns="45000" rIns="90000" bIns="45000" anchor="ctr"/>
          <a:lstStyle/>
          <a:p>
            <a:pPr algn="ctr">
              <a:lnSpc>
                <a:spcPct val="100000"/>
              </a:lnSpc>
            </a:pPr>
            <a:r>
              <a:rPr lang="en-CA" strike="noStrike">
                <a:solidFill>
                  <a:srgbClr val="000000"/>
                </a:solidFill>
                <a:latin typeface="Calibri"/>
              </a:rPr>
              <a:t>Control metric</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Developing Analytics from the Value Chain</a:t>
            </a:r>
            <a:endParaRPr/>
          </a:p>
        </p:txBody>
      </p:sp>
      <p:sp>
        <p:nvSpPr>
          <p:cNvPr id="318"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strike="noStrike" dirty="0">
                <a:solidFill>
                  <a:srgbClr val="000000"/>
                </a:solidFill>
                <a:latin typeface="Calibri"/>
              </a:rPr>
              <a:t>The auditor can focus on relationships representing the client’s business model under risky conditions</a:t>
            </a:r>
            <a:endParaRPr dirty="0"/>
          </a:p>
          <a:p>
            <a:pPr>
              <a:lnSpc>
                <a:spcPct val="90000"/>
              </a:lnSpc>
              <a:buFont typeface="Arial"/>
              <a:buChar char="•"/>
            </a:pPr>
            <a:r>
              <a:rPr lang="en-US" sz="2800" strike="noStrike" dirty="0">
                <a:solidFill>
                  <a:srgbClr val="000000"/>
                </a:solidFill>
                <a:latin typeface="Calibri"/>
              </a:rPr>
              <a:t>These conditions include:</a:t>
            </a:r>
            <a:endParaRPr lang="en-US" dirty="0"/>
          </a:p>
          <a:p>
            <a:pPr lvl="1">
              <a:lnSpc>
                <a:spcPct val="90000"/>
              </a:lnSpc>
              <a:buFont typeface="Arial"/>
              <a:buChar char="•"/>
            </a:pPr>
            <a:r>
              <a:rPr lang="en-US" sz="2400" strike="noStrike" dirty="0">
                <a:solidFill>
                  <a:srgbClr val="000000"/>
                </a:solidFill>
                <a:latin typeface="Calibri"/>
              </a:rPr>
              <a:t>parameters which historically have experienced relatively large fluctuations</a:t>
            </a:r>
            <a:endParaRPr lang="en-US" dirty="0"/>
          </a:p>
          <a:p>
            <a:pPr lvl="1">
              <a:lnSpc>
                <a:spcPct val="90000"/>
              </a:lnSpc>
              <a:buFont typeface="Arial"/>
              <a:buChar char="•"/>
            </a:pPr>
            <a:r>
              <a:rPr lang="en-US" sz="2400" strike="noStrike" dirty="0">
                <a:solidFill>
                  <a:srgbClr val="000000"/>
                </a:solidFill>
                <a:latin typeface="Calibri"/>
              </a:rPr>
              <a:t>parameters which might be expected to have fluctuations in the current period due to perturbations in the client’s business model or business environment</a:t>
            </a:r>
            <a:endParaRPr dirty="0"/>
          </a:p>
        </p:txBody>
      </p:sp>
      <p:sp>
        <p:nvSpPr>
          <p:cNvPr id="319"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320" name="TextShape 4"/>
          <p:cNvSpPr txBox="1"/>
          <p:nvPr/>
        </p:nvSpPr>
        <p:spPr>
          <a:xfrm>
            <a:off x="8610480" y="6356520"/>
            <a:ext cx="2742840" cy="364680"/>
          </a:xfrm>
          <a:prstGeom prst="rect">
            <a:avLst/>
          </a:prstGeom>
          <a:noFill/>
          <a:ln>
            <a:noFill/>
          </a:ln>
        </p:spPr>
        <p:txBody>
          <a:bodyPr anchor="ctr"/>
          <a:lstStyle/>
          <a:p>
            <a:pPr algn="r">
              <a:lnSpc>
                <a:spcPct val="100000"/>
              </a:lnSpc>
            </a:pPr>
            <a:fld id="{E7112F3C-2A59-4CA8-BA06-5B675D4C97B8}" type="slidenum">
              <a:rPr lang="en-CA" sz="1200" strike="noStrike">
                <a:solidFill>
                  <a:srgbClr val="8B8B8B"/>
                </a:solidFill>
                <a:latin typeface="Calibri"/>
              </a:rPr>
              <a:pPr algn="r">
                <a:lnSpc>
                  <a:spcPct val="100000"/>
                </a:lnSpc>
              </a:pPr>
              <a:t>22</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Developing Analytics from the Value Chain</a:t>
            </a:r>
            <a:endParaRPr/>
          </a:p>
        </p:txBody>
      </p:sp>
      <p:sp>
        <p:nvSpPr>
          <p:cNvPr id="322"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strike="noStrike" dirty="0">
                <a:solidFill>
                  <a:srgbClr val="000000"/>
                </a:solidFill>
                <a:latin typeface="Calibri"/>
              </a:rPr>
              <a:t>Three conditions can be used to constrain the use of this approach for developing analytic procedures during the planning stage of the audit process:</a:t>
            </a:r>
            <a:endParaRPr lang="en-US" dirty="0"/>
          </a:p>
          <a:p>
            <a:pPr marL="457200" indent="-457200">
              <a:lnSpc>
                <a:spcPct val="90000"/>
              </a:lnSpc>
              <a:buFont typeface="+mj-lt"/>
              <a:buAutoNum type="arabicPeriod"/>
            </a:pPr>
            <a:r>
              <a:rPr lang="en-US" sz="2400" strike="noStrike" dirty="0">
                <a:solidFill>
                  <a:srgbClr val="000000"/>
                </a:solidFill>
                <a:latin typeface="Calibri"/>
              </a:rPr>
              <a:t>Looking for conditions where the analytics will hold,</a:t>
            </a:r>
            <a:endParaRPr lang="en-US" dirty="0"/>
          </a:p>
          <a:p>
            <a:pPr marL="457200" indent="-457200">
              <a:lnSpc>
                <a:spcPct val="90000"/>
              </a:lnSpc>
              <a:buFont typeface="+mj-lt"/>
              <a:buAutoNum type="arabicPeriod"/>
            </a:pPr>
            <a:r>
              <a:rPr lang="en-US" sz="2400" strike="noStrike" dirty="0">
                <a:solidFill>
                  <a:srgbClr val="000000"/>
                </a:solidFill>
                <a:latin typeface="Calibri"/>
              </a:rPr>
              <a:t>Focus on </a:t>
            </a:r>
            <a:r>
              <a:rPr lang="en-US" sz="2400" dirty="0">
                <a:solidFill>
                  <a:srgbClr val="000000"/>
                </a:solidFill>
                <a:latin typeface="Calibri"/>
              </a:rPr>
              <a:t>audit risks and their related assertions</a:t>
            </a:r>
            <a:r>
              <a:rPr lang="en-US" sz="2400" strike="noStrike" dirty="0">
                <a:solidFill>
                  <a:srgbClr val="000000"/>
                </a:solidFill>
                <a:latin typeface="Calibri"/>
              </a:rPr>
              <a:t> either in the clients business model or their business context, and</a:t>
            </a:r>
            <a:endParaRPr lang="en-US" dirty="0"/>
          </a:p>
          <a:p>
            <a:pPr marL="457200" indent="-457200">
              <a:lnSpc>
                <a:spcPct val="90000"/>
              </a:lnSpc>
              <a:buFont typeface="+mj-lt"/>
              <a:buAutoNum type="arabicPeriod"/>
            </a:pPr>
            <a:r>
              <a:rPr lang="en-US" sz="2400" strike="noStrike" dirty="0">
                <a:solidFill>
                  <a:srgbClr val="000000"/>
                </a:solidFill>
                <a:latin typeface="Calibri"/>
              </a:rPr>
              <a:t>Focus on associated control parameters which experience variability in their measures in association with the audit risk measure within the audit period or across audit periods. </a:t>
            </a:r>
            <a:endParaRPr dirty="0"/>
          </a:p>
          <a:p>
            <a:endParaRPr dirty="0"/>
          </a:p>
          <a:p>
            <a:pPr>
              <a:lnSpc>
                <a:spcPct val="90000"/>
              </a:lnSpc>
            </a:pPr>
            <a:endParaRPr dirty="0"/>
          </a:p>
        </p:txBody>
      </p:sp>
      <p:sp>
        <p:nvSpPr>
          <p:cNvPr id="323"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324" name="TextShape 4"/>
          <p:cNvSpPr txBox="1"/>
          <p:nvPr/>
        </p:nvSpPr>
        <p:spPr>
          <a:xfrm>
            <a:off x="8610480" y="6356520"/>
            <a:ext cx="2742840" cy="364680"/>
          </a:xfrm>
          <a:prstGeom prst="rect">
            <a:avLst/>
          </a:prstGeom>
          <a:noFill/>
          <a:ln>
            <a:noFill/>
          </a:ln>
        </p:spPr>
        <p:txBody>
          <a:bodyPr anchor="ctr"/>
          <a:lstStyle/>
          <a:p>
            <a:pPr algn="r">
              <a:lnSpc>
                <a:spcPct val="100000"/>
              </a:lnSpc>
            </a:pPr>
            <a:fld id="{43937DE4-4C04-489F-870F-F79FB3FC2D4C}" type="slidenum">
              <a:rPr lang="en-CA" sz="1200" strike="noStrike">
                <a:solidFill>
                  <a:srgbClr val="8B8B8B"/>
                </a:solidFill>
                <a:latin typeface="Calibri"/>
              </a:rPr>
              <a:pPr algn="r">
                <a:lnSpc>
                  <a:spcPct val="100000"/>
                </a:lnSpc>
              </a:pPr>
              <a:t>23</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dirty="0">
                <a:solidFill>
                  <a:srgbClr val="000000"/>
                </a:solidFill>
                <a:latin typeface="Calibri Light"/>
              </a:rPr>
              <a:t>Use in the Audit Process: </a:t>
            </a:r>
            <a:r>
              <a:rPr lang="en-US" sz="4400" dirty="0">
                <a:solidFill>
                  <a:srgbClr val="000000"/>
                </a:solidFill>
                <a:latin typeface="Calibri Light"/>
              </a:rPr>
              <a:t>An Extended</a:t>
            </a:r>
            <a:r>
              <a:rPr lang="en-US" sz="4400" strike="noStrike" dirty="0">
                <a:solidFill>
                  <a:srgbClr val="000000"/>
                </a:solidFill>
                <a:latin typeface="Calibri Light"/>
              </a:rPr>
              <a:t> Example</a:t>
            </a:r>
            <a:endParaRPr dirty="0"/>
          </a:p>
        </p:txBody>
      </p:sp>
      <p:sp>
        <p:nvSpPr>
          <p:cNvPr id="326"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strike="noStrike" dirty="0">
                <a:solidFill>
                  <a:srgbClr val="000000"/>
                </a:solidFill>
                <a:latin typeface="Calibri"/>
              </a:rPr>
              <a:t>Consider a hotel</a:t>
            </a:r>
          </a:p>
          <a:p>
            <a:pPr>
              <a:lnSpc>
                <a:spcPct val="90000"/>
              </a:lnSpc>
              <a:buFont typeface="Arial"/>
              <a:buChar char="•"/>
            </a:pPr>
            <a:r>
              <a:rPr lang="en-US" sz="2800" dirty="0">
                <a:solidFill>
                  <a:srgbClr val="000000"/>
                </a:solidFill>
                <a:latin typeface="Calibri"/>
              </a:rPr>
              <a:t>Say that there is a reservation system which is controlled by one or more external service providers, Booking.com and Hotels.com</a:t>
            </a:r>
          </a:p>
          <a:p>
            <a:pPr>
              <a:lnSpc>
                <a:spcPct val="90000"/>
              </a:lnSpc>
              <a:buFont typeface="Arial"/>
              <a:buChar char="•"/>
            </a:pPr>
            <a:r>
              <a:rPr lang="en-US" sz="2800" dirty="0">
                <a:solidFill>
                  <a:srgbClr val="000000"/>
                </a:solidFill>
                <a:latin typeface="Calibri"/>
              </a:rPr>
              <a:t>There are various sensors in the hotel room: motion detectors, electronic entry, windows sensors, entertainment system, HVAC system etc.</a:t>
            </a:r>
          </a:p>
          <a:p>
            <a:pPr>
              <a:lnSpc>
                <a:spcPct val="90000"/>
              </a:lnSpc>
              <a:buFont typeface="Arial"/>
              <a:buChar char="•"/>
            </a:pPr>
            <a:r>
              <a:rPr lang="en-US" sz="2800" dirty="0">
                <a:solidFill>
                  <a:srgbClr val="000000"/>
                </a:solidFill>
                <a:latin typeface="Calibri"/>
              </a:rPr>
              <a:t>Some of the sensors must capture data that can be retrieved at a later time</a:t>
            </a:r>
            <a:endParaRPr dirty="0"/>
          </a:p>
        </p:txBody>
      </p:sp>
      <p:sp>
        <p:nvSpPr>
          <p:cNvPr id="327"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328" name="TextShape 4"/>
          <p:cNvSpPr txBox="1"/>
          <p:nvPr/>
        </p:nvSpPr>
        <p:spPr>
          <a:xfrm>
            <a:off x="8610480" y="6356520"/>
            <a:ext cx="2742840" cy="364680"/>
          </a:xfrm>
          <a:prstGeom prst="rect">
            <a:avLst/>
          </a:prstGeom>
          <a:noFill/>
          <a:ln>
            <a:noFill/>
          </a:ln>
        </p:spPr>
        <p:txBody>
          <a:bodyPr anchor="ctr"/>
          <a:lstStyle/>
          <a:p>
            <a:pPr algn="r">
              <a:lnSpc>
                <a:spcPct val="100000"/>
              </a:lnSpc>
            </a:pPr>
            <a:fld id="{5E2795CF-8E56-485B-B6A6-CAD7F4D78BCF}" type="slidenum">
              <a:rPr lang="en-CA" sz="1200" strike="noStrike">
                <a:solidFill>
                  <a:srgbClr val="8B8B8B"/>
                </a:solidFill>
                <a:latin typeface="Calibri"/>
              </a:rPr>
              <a:pPr algn="r">
                <a:lnSpc>
                  <a:spcPct val="100000"/>
                </a:lnSpc>
              </a:pPr>
              <a:t>24</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F4E934E8-27C6-4346-8D15-1CF7C326B1AA}"/>
              </a:ext>
            </a:extLst>
          </p:cNvPr>
          <p:cNvPicPr>
            <a:picLocks noChangeAspect="1"/>
          </p:cNvPicPr>
          <p:nvPr/>
        </p:nvPicPr>
        <p:blipFill>
          <a:blip r:embed="rId2"/>
          <a:stretch>
            <a:fillRect/>
          </a:stretch>
        </p:blipFill>
        <p:spPr>
          <a:xfrm>
            <a:off x="838080" y="1690200"/>
            <a:ext cx="10247417" cy="4384451"/>
          </a:xfrm>
          <a:prstGeom prst="rect">
            <a:avLst/>
          </a:prstGeom>
        </p:spPr>
      </p:pic>
      <p:sp>
        <p:nvSpPr>
          <p:cNvPr id="5" name="Callout: Up Arrow 4">
            <a:extLst>
              <a:ext uri="{FF2B5EF4-FFF2-40B4-BE49-F238E27FC236}">
                <a16:creationId xmlns:a16="http://schemas.microsoft.com/office/drawing/2014/main" xmlns="" id="{A14EC2C2-AA7F-4FF1-A512-DA7D24BE7D91}"/>
              </a:ext>
            </a:extLst>
          </p:cNvPr>
          <p:cNvSpPr/>
          <p:nvPr/>
        </p:nvSpPr>
        <p:spPr>
          <a:xfrm>
            <a:off x="998806" y="2510825"/>
            <a:ext cx="1631852" cy="914400"/>
          </a:xfrm>
          <a:prstGeom prst="up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Reservation System</a:t>
            </a:r>
          </a:p>
        </p:txBody>
      </p:sp>
      <p:sp>
        <p:nvSpPr>
          <p:cNvPr id="6" name="Callout: Right Arrow 5">
            <a:extLst>
              <a:ext uri="{FF2B5EF4-FFF2-40B4-BE49-F238E27FC236}">
                <a16:creationId xmlns:a16="http://schemas.microsoft.com/office/drawing/2014/main" xmlns="" id="{9D04B552-E6C8-4553-8E9A-C7D33FDC980C}"/>
              </a:ext>
            </a:extLst>
          </p:cNvPr>
          <p:cNvSpPr/>
          <p:nvPr/>
        </p:nvSpPr>
        <p:spPr>
          <a:xfrm>
            <a:off x="1814732" y="5167800"/>
            <a:ext cx="1631852" cy="914400"/>
          </a:xfrm>
          <a:prstGeom prst="right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Room Sensors</a:t>
            </a:r>
          </a:p>
        </p:txBody>
      </p:sp>
      <p:sp>
        <p:nvSpPr>
          <p:cNvPr id="7" name="Callout: Left Arrow 6">
            <a:extLst>
              <a:ext uri="{FF2B5EF4-FFF2-40B4-BE49-F238E27FC236}">
                <a16:creationId xmlns:a16="http://schemas.microsoft.com/office/drawing/2014/main" xmlns="" id="{29540A74-BA1B-405B-B9F9-A286E0F6C1A0}"/>
              </a:ext>
            </a:extLst>
          </p:cNvPr>
          <p:cNvSpPr/>
          <p:nvPr/>
        </p:nvSpPr>
        <p:spPr>
          <a:xfrm>
            <a:off x="8070165" y="5167800"/>
            <a:ext cx="2307103" cy="914400"/>
          </a:xfrm>
          <a:prstGeom prst="leftArrowCallout">
            <a:avLst>
              <a:gd name="adj1" fmla="val 25000"/>
              <a:gd name="adj2" fmla="val 25000"/>
              <a:gd name="adj3" fmla="val 25000"/>
              <a:gd name="adj4" fmla="val 8659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Existence Assertion</a:t>
            </a:r>
          </a:p>
        </p:txBody>
      </p:sp>
      <p:sp>
        <p:nvSpPr>
          <p:cNvPr id="2" name="Title 1">
            <a:extLst>
              <a:ext uri="{FF2B5EF4-FFF2-40B4-BE49-F238E27FC236}">
                <a16:creationId xmlns:a16="http://schemas.microsoft.com/office/drawing/2014/main" xmlns="" id="{AB0578FE-AA82-461C-AF20-E6EF19829BAC}"/>
              </a:ext>
            </a:extLst>
          </p:cNvPr>
          <p:cNvSpPr>
            <a:spLocks noGrp="1"/>
          </p:cNvSpPr>
          <p:nvPr>
            <p:ph type="title"/>
          </p:nvPr>
        </p:nvSpPr>
        <p:spPr/>
        <p:txBody>
          <a:bodyPr/>
          <a:lstStyle/>
          <a:p>
            <a:r>
              <a:rPr lang="en-US" dirty="0"/>
              <a:t>Assertions, CI and Analytics</a:t>
            </a:r>
          </a:p>
        </p:txBody>
      </p:sp>
    </p:spTree>
    <p:extLst>
      <p:ext uri="{BB962C8B-B14F-4D97-AF65-F5344CB8AC3E}">
        <p14:creationId xmlns:p14="http://schemas.microsoft.com/office/powerpoint/2010/main" xmlns="" val="3244720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Use in the Audit Process</a:t>
            </a:r>
            <a:endParaRPr/>
          </a:p>
        </p:txBody>
      </p:sp>
      <p:sp>
        <p:nvSpPr>
          <p:cNvPr id="330"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dirty="0">
                <a:solidFill>
                  <a:srgbClr val="000000"/>
                </a:solidFill>
                <a:latin typeface="Calibri"/>
              </a:rPr>
              <a:t>Hotel</a:t>
            </a:r>
            <a:r>
              <a:rPr lang="en-US" sz="2800" strike="noStrike" dirty="0">
                <a:solidFill>
                  <a:srgbClr val="000000"/>
                </a:solidFill>
                <a:latin typeface="Calibri"/>
              </a:rPr>
              <a:t> example:</a:t>
            </a:r>
            <a:endParaRPr dirty="0"/>
          </a:p>
          <a:p>
            <a:pPr lvl="1">
              <a:lnSpc>
                <a:spcPct val="100000"/>
              </a:lnSpc>
              <a:buFont typeface="Arial"/>
              <a:buChar char="•"/>
            </a:pPr>
            <a:r>
              <a:rPr lang="en-US" sz="2400" strike="noStrike" dirty="0">
                <a:solidFill>
                  <a:srgbClr val="000000"/>
                </a:solidFill>
                <a:latin typeface="Calibri"/>
              </a:rPr>
              <a:t>Part of the business model is the collection of sales revenues from paying customers. </a:t>
            </a:r>
            <a:endParaRPr dirty="0"/>
          </a:p>
          <a:p>
            <a:endParaRPr dirty="0"/>
          </a:p>
          <a:p>
            <a:pPr lvl="1">
              <a:lnSpc>
                <a:spcPct val="100000"/>
              </a:lnSpc>
              <a:buFont typeface="Arial"/>
              <a:buChar char="•"/>
            </a:pPr>
            <a:r>
              <a:rPr lang="en-US" sz="2400" dirty="0">
                <a:solidFill>
                  <a:srgbClr val="000000"/>
                </a:solidFill>
                <a:latin typeface="Calibri"/>
              </a:rPr>
              <a:t>T</a:t>
            </a:r>
            <a:r>
              <a:rPr lang="en-US" sz="2400" strike="noStrike" dirty="0">
                <a:solidFill>
                  <a:srgbClr val="000000"/>
                </a:solidFill>
                <a:latin typeface="Calibri"/>
              </a:rPr>
              <a:t>he auditor may be concerned that their client could </a:t>
            </a:r>
            <a:r>
              <a:rPr lang="en-US" sz="2400" dirty="0">
                <a:solidFill>
                  <a:srgbClr val="000000"/>
                </a:solidFill>
                <a:latin typeface="Calibri"/>
              </a:rPr>
              <a:t>over report revenues</a:t>
            </a:r>
            <a:r>
              <a:rPr lang="en-US" sz="2400" strike="noStrike" dirty="0">
                <a:solidFill>
                  <a:srgbClr val="000000"/>
                </a:solidFill>
                <a:latin typeface="Calibri"/>
              </a:rPr>
              <a:t>. </a:t>
            </a:r>
            <a:endParaRPr dirty="0"/>
          </a:p>
          <a:p>
            <a:endParaRPr dirty="0"/>
          </a:p>
          <a:p>
            <a:pPr lvl="1">
              <a:lnSpc>
                <a:spcPct val="100000"/>
              </a:lnSpc>
              <a:buFont typeface="Arial"/>
              <a:buChar char="•"/>
            </a:pPr>
            <a:r>
              <a:rPr lang="en-US" sz="2400" strike="noStrike" dirty="0">
                <a:solidFill>
                  <a:srgbClr val="000000"/>
                </a:solidFill>
                <a:latin typeface="Calibri"/>
              </a:rPr>
              <a:t>The assertions involved are the </a:t>
            </a:r>
            <a:r>
              <a:rPr lang="en-US" sz="2400" dirty="0">
                <a:solidFill>
                  <a:srgbClr val="000000"/>
                </a:solidFill>
                <a:latin typeface="Calibri"/>
              </a:rPr>
              <a:t>existence</a:t>
            </a:r>
            <a:r>
              <a:rPr lang="en-US" sz="2400" strike="noStrike" dirty="0">
                <a:solidFill>
                  <a:srgbClr val="000000"/>
                </a:solidFill>
                <a:latin typeface="Calibri"/>
              </a:rPr>
              <a:t> of the revenues </a:t>
            </a:r>
            <a:r>
              <a:rPr lang="en-US" sz="2400" dirty="0">
                <a:solidFill>
                  <a:srgbClr val="000000"/>
                </a:solidFill>
                <a:latin typeface="Calibri"/>
              </a:rPr>
              <a:t>reported</a:t>
            </a:r>
            <a:r>
              <a:rPr lang="en-US" sz="2400" strike="noStrike" dirty="0">
                <a:solidFill>
                  <a:srgbClr val="000000"/>
                </a:solidFill>
                <a:latin typeface="Calibri"/>
              </a:rPr>
              <a:t>.</a:t>
            </a:r>
            <a:endParaRPr dirty="0"/>
          </a:p>
        </p:txBody>
      </p:sp>
      <p:sp>
        <p:nvSpPr>
          <p:cNvPr id="331"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332" name="TextShape 4"/>
          <p:cNvSpPr txBox="1"/>
          <p:nvPr/>
        </p:nvSpPr>
        <p:spPr>
          <a:xfrm>
            <a:off x="8610480" y="6356520"/>
            <a:ext cx="2742840" cy="364680"/>
          </a:xfrm>
          <a:prstGeom prst="rect">
            <a:avLst/>
          </a:prstGeom>
          <a:noFill/>
          <a:ln>
            <a:noFill/>
          </a:ln>
        </p:spPr>
        <p:txBody>
          <a:bodyPr anchor="ctr"/>
          <a:lstStyle/>
          <a:p>
            <a:pPr algn="r">
              <a:lnSpc>
                <a:spcPct val="100000"/>
              </a:lnSpc>
            </a:pPr>
            <a:fld id="{CC159A72-005B-469E-9A11-6ED8D522C1F7}" type="slidenum">
              <a:rPr lang="en-CA" sz="1200" strike="noStrike">
                <a:solidFill>
                  <a:srgbClr val="8B8B8B"/>
                </a:solidFill>
                <a:latin typeface="Calibri"/>
              </a:rPr>
              <a:pPr algn="r">
                <a:lnSpc>
                  <a:spcPct val="100000"/>
                </a:lnSpc>
              </a:pPr>
              <a:t>26</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Use in the Audit Process</a:t>
            </a:r>
            <a:endParaRPr/>
          </a:p>
        </p:txBody>
      </p:sp>
      <p:sp>
        <p:nvSpPr>
          <p:cNvPr id="334"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strike="noStrike" dirty="0">
                <a:solidFill>
                  <a:srgbClr val="000000"/>
                </a:solidFill>
                <a:latin typeface="Calibri"/>
              </a:rPr>
              <a:t>Auditors should consider:</a:t>
            </a:r>
            <a:endParaRPr dirty="0"/>
          </a:p>
          <a:p>
            <a:pPr lvl="1">
              <a:lnSpc>
                <a:spcPct val="100000"/>
              </a:lnSpc>
              <a:buFont typeface="Arial"/>
              <a:buChar char="•"/>
            </a:pPr>
            <a:r>
              <a:rPr lang="en-US" sz="2400" strike="noStrike" dirty="0">
                <a:solidFill>
                  <a:srgbClr val="000000"/>
                </a:solidFill>
                <a:latin typeface="Calibri"/>
              </a:rPr>
              <a:t>The </a:t>
            </a:r>
            <a:r>
              <a:rPr lang="en-US" sz="2400" dirty="0">
                <a:solidFill>
                  <a:srgbClr val="000000"/>
                </a:solidFill>
                <a:latin typeface="Calibri"/>
              </a:rPr>
              <a:t>existence of external parties, the booking agencies, which are capturing the quasi-good reservations.</a:t>
            </a:r>
            <a:endParaRPr dirty="0"/>
          </a:p>
          <a:p>
            <a:endParaRPr dirty="0"/>
          </a:p>
          <a:p>
            <a:pPr lvl="1">
              <a:lnSpc>
                <a:spcPct val="100000"/>
              </a:lnSpc>
              <a:buFont typeface="Arial"/>
              <a:buChar char="•"/>
            </a:pPr>
            <a:r>
              <a:rPr lang="en-US" sz="2400" strike="noStrike" dirty="0">
                <a:solidFill>
                  <a:srgbClr val="000000"/>
                </a:solidFill>
                <a:latin typeface="Calibri"/>
              </a:rPr>
              <a:t>The </a:t>
            </a:r>
            <a:r>
              <a:rPr lang="en-US" sz="2400" dirty="0">
                <a:solidFill>
                  <a:srgbClr val="000000"/>
                </a:solidFill>
                <a:latin typeface="Calibri"/>
              </a:rPr>
              <a:t>existence of the records of the room control devices, especially for room rentals which originate directly at the hotel chain itself.</a:t>
            </a:r>
            <a:endParaRPr dirty="0"/>
          </a:p>
          <a:p>
            <a:endParaRPr dirty="0"/>
          </a:p>
          <a:p>
            <a:pPr lvl="1">
              <a:lnSpc>
                <a:spcPct val="100000"/>
              </a:lnSpc>
              <a:buFont typeface="Arial"/>
              <a:buChar char="•"/>
            </a:pPr>
            <a:r>
              <a:rPr lang="en-US" sz="2400" strike="noStrike" dirty="0">
                <a:solidFill>
                  <a:srgbClr val="000000"/>
                </a:solidFill>
                <a:latin typeface="Calibri"/>
              </a:rPr>
              <a:t>The level of risk (variability) acceptable in their </a:t>
            </a:r>
            <a:r>
              <a:rPr lang="en-US" sz="2400" dirty="0">
                <a:solidFill>
                  <a:srgbClr val="000000"/>
                </a:solidFill>
                <a:latin typeface="Calibri"/>
              </a:rPr>
              <a:t>association of the control measures and the revenue assertion.</a:t>
            </a:r>
            <a:endParaRPr dirty="0"/>
          </a:p>
          <a:p>
            <a:endParaRPr dirty="0"/>
          </a:p>
          <a:p>
            <a:pPr>
              <a:lnSpc>
                <a:spcPct val="90000"/>
              </a:lnSpc>
            </a:pPr>
            <a:endParaRPr dirty="0"/>
          </a:p>
          <a:p>
            <a:pPr>
              <a:lnSpc>
                <a:spcPct val="90000"/>
              </a:lnSpc>
            </a:pPr>
            <a:endParaRPr dirty="0"/>
          </a:p>
        </p:txBody>
      </p:sp>
      <p:sp>
        <p:nvSpPr>
          <p:cNvPr id="335"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336" name="TextShape 4"/>
          <p:cNvSpPr txBox="1"/>
          <p:nvPr/>
        </p:nvSpPr>
        <p:spPr>
          <a:xfrm>
            <a:off x="8610480" y="6356520"/>
            <a:ext cx="2742840" cy="364680"/>
          </a:xfrm>
          <a:prstGeom prst="rect">
            <a:avLst/>
          </a:prstGeom>
          <a:noFill/>
          <a:ln>
            <a:noFill/>
          </a:ln>
        </p:spPr>
        <p:txBody>
          <a:bodyPr anchor="ctr"/>
          <a:lstStyle/>
          <a:p>
            <a:pPr algn="r">
              <a:lnSpc>
                <a:spcPct val="100000"/>
              </a:lnSpc>
            </a:pPr>
            <a:fld id="{029B7BA2-77A4-4960-BF69-48504F01B5ED}" type="slidenum">
              <a:rPr lang="en-CA" sz="1200" strike="noStrike">
                <a:solidFill>
                  <a:srgbClr val="8B8B8B"/>
                </a:solidFill>
                <a:latin typeface="Calibri"/>
              </a:rPr>
              <a:pPr algn="r">
                <a:lnSpc>
                  <a:spcPct val="100000"/>
                </a:lnSpc>
              </a:pPr>
              <a:t>27</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Use in the Audit Process</a:t>
            </a:r>
            <a:endParaRPr/>
          </a:p>
        </p:txBody>
      </p:sp>
      <p:sp>
        <p:nvSpPr>
          <p:cNvPr id="338"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strike="noStrike" dirty="0">
                <a:solidFill>
                  <a:srgbClr val="000000"/>
                </a:solidFill>
                <a:latin typeface="Calibri"/>
              </a:rPr>
              <a:t>The auditor can then set up </a:t>
            </a:r>
            <a:r>
              <a:rPr lang="en-US" sz="2800" dirty="0">
                <a:solidFill>
                  <a:srgbClr val="000000"/>
                </a:solidFill>
                <a:latin typeface="Calibri"/>
              </a:rPr>
              <a:t>an analytic</a:t>
            </a:r>
            <a:r>
              <a:rPr lang="en-US" sz="2800" strike="noStrike" dirty="0">
                <a:solidFill>
                  <a:srgbClr val="000000"/>
                </a:solidFill>
                <a:latin typeface="Calibri"/>
              </a:rPr>
              <a:t> modelling this situation:</a:t>
            </a:r>
            <a:endParaRPr dirty="0"/>
          </a:p>
          <a:p>
            <a:pPr lvl="1">
              <a:lnSpc>
                <a:spcPct val="100000"/>
              </a:lnSpc>
              <a:buFont typeface="Arial"/>
              <a:buChar char="•"/>
            </a:pPr>
            <a:r>
              <a:rPr lang="en-US" sz="2400" strike="noStrike" dirty="0">
                <a:solidFill>
                  <a:srgbClr val="000000"/>
                </a:solidFill>
                <a:latin typeface="Calibri"/>
              </a:rPr>
              <a:t>Looking at </a:t>
            </a:r>
            <a:r>
              <a:rPr lang="en-US" sz="2400" dirty="0">
                <a:solidFill>
                  <a:srgbClr val="000000"/>
                </a:solidFill>
                <a:latin typeface="Calibri"/>
              </a:rPr>
              <a:t>reservations booked through the external parties</a:t>
            </a:r>
            <a:endParaRPr dirty="0"/>
          </a:p>
          <a:p>
            <a:endParaRPr dirty="0"/>
          </a:p>
          <a:p>
            <a:pPr lvl="1">
              <a:lnSpc>
                <a:spcPct val="100000"/>
              </a:lnSpc>
              <a:buFont typeface="Arial"/>
              <a:buChar char="•"/>
            </a:pPr>
            <a:r>
              <a:rPr lang="en-US" sz="2400" strike="noStrike" dirty="0">
                <a:solidFill>
                  <a:srgbClr val="000000"/>
                </a:solidFill>
                <a:latin typeface="Calibri"/>
              </a:rPr>
              <a:t>The changes </a:t>
            </a:r>
            <a:r>
              <a:rPr lang="en-US" sz="2400" dirty="0">
                <a:solidFill>
                  <a:srgbClr val="000000"/>
                </a:solidFill>
                <a:latin typeface="Calibri"/>
              </a:rPr>
              <a:t>in the behavior of the rooms’ control devices as evidenced by their measures (use of entertainment system, room temperature, etc.)</a:t>
            </a:r>
            <a:endParaRPr dirty="0"/>
          </a:p>
          <a:p>
            <a:endParaRPr dirty="0"/>
          </a:p>
          <a:p>
            <a:pPr lvl="1">
              <a:lnSpc>
                <a:spcPct val="100000"/>
              </a:lnSpc>
              <a:buFont typeface="Arial"/>
              <a:buChar char="•"/>
            </a:pPr>
            <a:r>
              <a:rPr lang="en-US" sz="2400" strike="noStrike" dirty="0">
                <a:solidFill>
                  <a:srgbClr val="000000"/>
                </a:solidFill>
                <a:latin typeface="Calibri"/>
              </a:rPr>
              <a:t>The reported revenue.</a:t>
            </a:r>
            <a:endParaRPr dirty="0"/>
          </a:p>
          <a:p>
            <a:endParaRPr dirty="0"/>
          </a:p>
          <a:p>
            <a:pPr lvl="1">
              <a:lnSpc>
                <a:spcPct val="100000"/>
              </a:lnSpc>
              <a:buFont typeface="Arial"/>
              <a:buChar char="•"/>
            </a:pPr>
            <a:r>
              <a:rPr lang="en-US" sz="2400" strike="noStrike" dirty="0">
                <a:solidFill>
                  <a:srgbClr val="000000"/>
                </a:solidFill>
                <a:latin typeface="Calibri"/>
              </a:rPr>
              <a:t>The precision of the estimate (range of acceptability)</a:t>
            </a:r>
            <a:endParaRPr dirty="0"/>
          </a:p>
        </p:txBody>
      </p:sp>
      <p:sp>
        <p:nvSpPr>
          <p:cNvPr id="339"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340" name="TextShape 4"/>
          <p:cNvSpPr txBox="1"/>
          <p:nvPr/>
        </p:nvSpPr>
        <p:spPr>
          <a:xfrm>
            <a:off x="8610480" y="6356520"/>
            <a:ext cx="2742840" cy="364680"/>
          </a:xfrm>
          <a:prstGeom prst="rect">
            <a:avLst/>
          </a:prstGeom>
          <a:noFill/>
          <a:ln>
            <a:noFill/>
          </a:ln>
        </p:spPr>
        <p:txBody>
          <a:bodyPr anchor="ctr"/>
          <a:lstStyle/>
          <a:p>
            <a:pPr algn="r">
              <a:lnSpc>
                <a:spcPct val="100000"/>
              </a:lnSpc>
            </a:pPr>
            <a:fld id="{B03768DE-2C8B-4041-BF9A-B16186F4E7DB}" type="slidenum">
              <a:rPr lang="en-CA" sz="1200" strike="noStrike">
                <a:solidFill>
                  <a:srgbClr val="8B8B8B"/>
                </a:solidFill>
                <a:latin typeface="Calibri"/>
              </a:rPr>
              <a:pPr algn="r">
                <a:lnSpc>
                  <a:spcPct val="100000"/>
                </a:lnSpc>
              </a:pPr>
              <a:t>28</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Use in the Audit Process</a:t>
            </a:r>
            <a:endParaRPr/>
          </a:p>
        </p:txBody>
      </p:sp>
      <p:sp>
        <p:nvSpPr>
          <p:cNvPr id="342"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strike="noStrike" dirty="0">
                <a:solidFill>
                  <a:srgbClr val="000000"/>
                </a:solidFill>
                <a:latin typeface="Calibri"/>
              </a:rPr>
              <a:t>In the Planning Stage of the Audit:</a:t>
            </a:r>
            <a:endParaRPr dirty="0"/>
          </a:p>
          <a:p>
            <a:pPr lvl="1">
              <a:lnSpc>
                <a:spcPct val="100000"/>
              </a:lnSpc>
              <a:buFont typeface="Arial"/>
              <a:buChar char="•"/>
            </a:pPr>
            <a:r>
              <a:rPr lang="en-US" sz="2400" strike="noStrike" dirty="0">
                <a:solidFill>
                  <a:srgbClr val="000000"/>
                </a:solidFill>
                <a:latin typeface="Calibri"/>
              </a:rPr>
              <a:t>The auditor plans to collect evidence </a:t>
            </a:r>
            <a:r>
              <a:rPr lang="en-US" sz="2400" dirty="0">
                <a:solidFill>
                  <a:srgbClr val="000000"/>
                </a:solidFill>
                <a:latin typeface="Calibri"/>
              </a:rPr>
              <a:t>from the booking agencies and the suitable control devices </a:t>
            </a:r>
            <a:r>
              <a:rPr lang="en-US" sz="2400" strike="noStrike" dirty="0">
                <a:solidFill>
                  <a:srgbClr val="000000"/>
                </a:solidFill>
                <a:latin typeface="Calibri"/>
              </a:rPr>
              <a:t>during the substantive phase of the audit</a:t>
            </a:r>
            <a:endParaRPr dirty="0"/>
          </a:p>
          <a:p>
            <a:pPr lvl="1">
              <a:lnSpc>
                <a:spcPct val="100000"/>
              </a:lnSpc>
              <a:buFont typeface="Arial"/>
              <a:buChar char="•"/>
            </a:pPr>
            <a:r>
              <a:rPr lang="en-US" sz="2400" strike="noStrike" dirty="0">
                <a:solidFill>
                  <a:srgbClr val="000000"/>
                </a:solidFill>
                <a:latin typeface="Calibri"/>
              </a:rPr>
              <a:t>The auditor will use this approach to help plan the procedures to perform during the audit</a:t>
            </a:r>
            <a:endParaRPr dirty="0"/>
          </a:p>
          <a:p>
            <a:endParaRPr dirty="0"/>
          </a:p>
          <a:p>
            <a:pPr>
              <a:lnSpc>
                <a:spcPct val="90000"/>
              </a:lnSpc>
              <a:buFont typeface="Arial"/>
              <a:buChar char="•"/>
            </a:pPr>
            <a:r>
              <a:rPr lang="en-US" sz="2800" strike="noStrike" dirty="0">
                <a:solidFill>
                  <a:srgbClr val="000000"/>
                </a:solidFill>
                <a:latin typeface="Calibri"/>
              </a:rPr>
              <a:t>So the three conditions are met: </a:t>
            </a:r>
            <a:endParaRPr dirty="0"/>
          </a:p>
          <a:p>
            <a:pPr marL="457200" indent="-457200">
              <a:lnSpc>
                <a:spcPct val="90000"/>
              </a:lnSpc>
              <a:buFont typeface="+mj-lt"/>
              <a:buAutoNum type="arabicPeriod"/>
            </a:pPr>
            <a:r>
              <a:rPr lang="en-US" sz="2400" strike="noStrike" dirty="0">
                <a:solidFill>
                  <a:srgbClr val="000000"/>
                </a:solidFill>
                <a:latin typeface="Calibri"/>
              </a:rPr>
              <a:t>Looking for conditions where the analytics will hold,</a:t>
            </a:r>
            <a:endParaRPr lang="en-US" dirty="0"/>
          </a:p>
          <a:p>
            <a:pPr marL="457200" indent="-457200">
              <a:lnSpc>
                <a:spcPct val="90000"/>
              </a:lnSpc>
              <a:buFont typeface="+mj-lt"/>
              <a:buAutoNum type="arabicPeriod"/>
            </a:pPr>
            <a:r>
              <a:rPr lang="en-US" sz="2400" strike="noStrike" dirty="0">
                <a:solidFill>
                  <a:srgbClr val="000000"/>
                </a:solidFill>
                <a:latin typeface="Calibri"/>
              </a:rPr>
              <a:t>Focus on </a:t>
            </a:r>
            <a:r>
              <a:rPr lang="en-US" sz="2400" dirty="0">
                <a:solidFill>
                  <a:srgbClr val="000000"/>
                </a:solidFill>
                <a:latin typeface="Calibri"/>
              </a:rPr>
              <a:t>audit risks and their related assertions</a:t>
            </a:r>
            <a:r>
              <a:rPr lang="en-US" sz="2400" strike="noStrike" dirty="0">
                <a:solidFill>
                  <a:srgbClr val="000000"/>
                </a:solidFill>
                <a:latin typeface="Calibri"/>
              </a:rPr>
              <a:t> either in the clients business model or their business context, and</a:t>
            </a:r>
            <a:endParaRPr lang="en-US" dirty="0"/>
          </a:p>
          <a:p>
            <a:pPr marL="457200" indent="-457200">
              <a:lnSpc>
                <a:spcPct val="90000"/>
              </a:lnSpc>
              <a:buFont typeface="+mj-lt"/>
              <a:buAutoNum type="arabicPeriod"/>
            </a:pPr>
            <a:r>
              <a:rPr lang="en-US" sz="2400" strike="noStrike" dirty="0">
                <a:solidFill>
                  <a:srgbClr val="000000"/>
                </a:solidFill>
                <a:latin typeface="Calibri"/>
              </a:rPr>
              <a:t>Focus on associated control parameters which experience variability in their measures in association with the audit risk measure within the audit period or across audit periods.</a:t>
            </a:r>
            <a:endParaRPr dirty="0"/>
          </a:p>
        </p:txBody>
      </p:sp>
      <p:sp>
        <p:nvSpPr>
          <p:cNvPr id="343"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344" name="TextShape 4"/>
          <p:cNvSpPr txBox="1"/>
          <p:nvPr/>
        </p:nvSpPr>
        <p:spPr>
          <a:xfrm>
            <a:off x="8610480" y="6356520"/>
            <a:ext cx="2742840" cy="364680"/>
          </a:xfrm>
          <a:prstGeom prst="rect">
            <a:avLst/>
          </a:prstGeom>
          <a:noFill/>
          <a:ln>
            <a:noFill/>
          </a:ln>
        </p:spPr>
        <p:txBody>
          <a:bodyPr anchor="ctr"/>
          <a:lstStyle/>
          <a:p>
            <a:pPr algn="r">
              <a:lnSpc>
                <a:spcPct val="100000"/>
              </a:lnSpc>
            </a:pPr>
            <a:fld id="{CAC799E2-4462-4D64-9104-B488DBFDFB9E}" type="slidenum">
              <a:rPr lang="en-CA" sz="1200" strike="noStrike">
                <a:solidFill>
                  <a:srgbClr val="8B8B8B"/>
                </a:solidFill>
                <a:latin typeface="Calibri"/>
              </a:rPr>
              <a:pPr algn="r">
                <a:lnSpc>
                  <a:spcPct val="100000"/>
                </a:lnSpc>
              </a:pPr>
              <a:t>29</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PCAOB Recently Identified Deficiencies in Performing Analytical Procedures</a:t>
            </a:r>
            <a:endParaRPr/>
          </a:p>
        </p:txBody>
      </p:sp>
      <p:sp>
        <p:nvSpPr>
          <p:cNvPr id="166" name="TextShape 2"/>
          <p:cNvSpPr txBox="1"/>
          <p:nvPr/>
        </p:nvSpPr>
        <p:spPr>
          <a:xfrm>
            <a:off x="838080" y="1825560"/>
            <a:ext cx="10515240" cy="4350960"/>
          </a:xfrm>
          <a:prstGeom prst="rect">
            <a:avLst/>
          </a:prstGeom>
          <a:noFill/>
          <a:ln>
            <a:noFill/>
          </a:ln>
        </p:spPr>
        <p:txBody>
          <a:bodyPr/>
          <a:lstStyle/>
          <a:p>
            <a:pPr lvl="2">
              <a:lnSpc>
                <a:spcPct val="100000"/>
              </a:lnSpc>
              <a:buFont typeface="Symbol"/>
              <a:buChar char="·"/>
            </a:pPr>
            <a:r>
              <a:rPr lang="en-US" sz="2400" strike="noStrike">
                <a:solidFill>
                  <a:srgbClr val="000000"/>
                </a:solidFill>
                <a:latin typeface="Arial"/>
              </a:rPr>
              <a:t>Including failure to…</a:t>
            </a:r>
            <a:endParaRPr/>
          </a:p>
          <a:p>
            <a:pPr lvl="3">
              <a:lnSpc>
                <a:spcPct val="100000"/>
              </a:lnSpc>
              <a:buFont typeface="Arial"/>
              <a:buChar char="–"/>
            </a:pPr>
            <a:r>
              <a:rPr lang="en-US" sz="2400" strike="noStrike">
                <a:solidFill>
                  <a:srgbClr val="000000"/>
                </a:solidFill>
                <a:latin typeface="Arial"/>
              </a:rPr>
              <a:t>Develop appropriate expectations</a:t>
            </a:r>
            <a:endParaRPr/>
          </a:p>
          <a:p>
            <a:pPr lvl="3">
              <a:lnSpc>
                <a:spcPct val="100000"/>
              </a:lnSpc>
              <a:buFont typeface="Arial"/>
              <a:buChar char="–"/>
            </a:pPr>
            <a:r>
              <a:rPr lang="en-US" sz="2400" strike="noStrike">
                <a:solidFill>
                  <a:srgbClr val="000000"/>
                </a:solidFill>
                <a:latin typeface="Arial"/>
              </a:rPr>
              <a:t>Establish threshold for differences without further investigation</a:t>
            </a:r>
            <a:endParaRPr/>
          </a:p>
          <a:p>
            <a:pPr lvl="3">
              <a:lnSpc>
                <a:spcPct val="100000"/>
              </a:lnSpc>
              <a:buFont typeface="Arial"/>
              <a:buChar char="–"/>
            </a:pPr>
            <a:r>
              <a:rPr lang="en-US" sz="2400" strike="noStrike">
                <a:solidFill>
                  <a:srgbClr val="000000"/>
                </a:solidFill>
                <a:latin typeface="Arial"/>
              </a:rPr>
              <a:t>Establish threshold for differences to achieve sufficient level of assurance</a:t>
            </a:r>
            <a:endParaRPr/>
          </a:p>
          <a:p>
            <a:pPr lvl="3">
              <a:lnSpc>
                <a:spcPct val="100000"/>
              </a:lnSpc>
              <a:buFont typeface="Arial"/>
              <a:buChar char="–"/>
            </a:pPr>
            <a:r>
              <a:rPr lang="en-US" sz="2400" strike="noStrike">
                <a:solidFill>
                  <a:srgbClr val="000000"/>
                </a:solidFill>
                <a:latin typeface="Arial"/>
              </a:rPr>
              <a:t>Test data used in analytical procedure</a:t>
            </a:r>
            <a:endParaRPr/>
          </a:p>
          <a:p>
            <a:pPr lvl="3">
              <a:lnSpc>
                <a:spcPct val="100000"/>
              </a:lnSpc>
              <a:buFont typeface="Arial"/>
              <a:buChar char="–"/>
            </a:pPr>
            <a:r>
              <a:rPr lang="en-US" sz="2400" strike="noStrike">
                <a:solidFill>
                  <a:srgbClr val="000000"/>
                </a:solidFill>
                <a:latin typeface="Arial"/>
              </a:rPr>
              <a:t>Investigate unexpected differences</a:t>
            </a:r>
            <a:endParaRPr/>
          </a:p>
          <a:p>
            <a:pPr>
              <a:lnSpc>
                <a:spcPct val="100000"/>
              </a:lnSpc>
            </a:pPr>
            <a:endParaRPr/>
          </a:p>
        </p:txBody>
      </p:sp>
      <p:sp>
        <p:nvSpPr>
          <p:cNvPr id="167"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168" name="TextShape 4"/>
          <p:cNvSpPr txBox="1"/>
          <p:nvPr/>
        </p:nvSpPr>
        <p:spPr>
          <a:xfrm>
            <a:off x="8610480" y="6356520"/>
            <a:ext cx="2742840" cy="364680"/>
          </a:xfrm>
          <a:prstGeom prst="rect">
            <a:avLst/>
          </a:prstGeom>
          <a:noFill/>
          <a:ln>
            <a:noFill/>
          </a:ln>
        </p:spPr>
        <p:txBody>
          <a:bodyPr anchor="ctr"/>
          <a:lstStyle/>
          <a:p>
            <a:pPr algn="r">
              <a:lnSpc>
                <a:spcPct val="100000"/>
              </a:lnSpc>
            </a:pPr>
            <a:fld id="{DCB72214-40C9-496D-9E51-D52FAAF4BF07}" type="slidenum">
              <a:rPr lang="en-CA" sz="1200" strike="noStrike">
                <a:solidFill>
                  <a:srgbClr val="8B8B8B"/>
                </a:solidFill>
                <a:latin typeface="Calibri"/>
              </a:rPr>
              <a:pPr algn="r">
                <a:lnSpc>
                  <a:spcPct val="100000"/>
                </a:lnSpc>
              </a:pPr>
              <a:t>3</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Use in the Audit Process</a:t>
            </a:r>
            <a:endParaRPr/>
          </a:p>
        </p:txBody>
      </p:sp>
      <p:sp>
        <p:nvSpPr>
          <p:cNvPr id="346"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strike="noStrike" dirty="0">
                <a:solidFill>
                  <a:srgbClr val="000000"/>
                </a:solidFill>
                <a:latin typeface="Calibri"/>
              </a:rPr>
              <a:t>The Substantive Phase</a:t>
            </a:r>
            <a:endParaRPr dirty="0"/>
          </a:p>
          <a:p>
            <a:pPr lvl="1">
              <a:lnSpc>
                <a:spcPct val="100000"/>
              </a:lnSpc>
              <a:buFont typeface="Arial"/>
              <a:buChar char="•"/>
            </a:pPr>
            <a:r>
              <a:rPr lang="en-US" sz="2400" dirty="0">
                <a:solidFill>
                  <a:srgbClr val="000000"/>
                </a:solidFill>
                <a:latin typeface="Calibri"/>
              </a:rPr>
              <a:t>Existence</a:t>
            </a:r>
            <a:r>
              <a:rPr lang="en-US" sz="2400" strike="noStrike" dirty="0">
                <a:solidFill>
                  <a:srgbClr val="000000"/>
                </a:solidFill>
                <a:latin typeface="Calibri"/>
              </a:rPr>
              <a:t> assertion:</a:t>
            </a:r>
            <a:endParaRPr dirty="0"/>
          </a:p>
          <a:p>
            <a:pPr lvl="2">
              <a:lnSpc>
                <a:spcPct val="100000"/>
              </a:lnSpc>
              <a:buFont typeface="Arial"/>
              <a:buChar char="•"/>
            </a:pPr>
            <a:r>
              <a:rPr lang="en-US" sz="2000" dirty="0">
                <a:solidFill>
                  <a:srgbClr val="000000"/>
                </a:solidFill>
                <a:latin typeface="Calibri"/>
              </a:rPr>
              <a:t>Evidence of a</a:t>
            </a:r>
            <a:r>
              <a:rPr lang="en-US" sz="2000" strike="noStrike" dirty="0">
                <a:solidFill>
                  <a:srgbClr val="000000"/>
                </a:solidFill>
                <a:latin typeface="Calibri"/>
              </a:rPr>
              <a:t>ccounting transactions exist for all revenues booked by the external agencies.</a:t>
            </a:r>
            <a:endParaRPr dirty="0"/>
          </a:p>
          <a:p>
            <a:pPr lvl="2">
              <a:lnSpc>
                <a:spcPct val="100000"/>
              </a:lnSpc>
              <a:buFont typeface="Arial"/>
              <a:buChar char="•"/>
            </a:pPr>
            <a:r>
              <a:rPr lang="en-US" sz="2000" strike="noStrike" dirty="0">
                <a:solidFill>
                  <a:srgbClr val="000000"/>
                </a:solidFill>
                <a:latin typeface="Calibri"/>
              </a:rPr>
              <a:t>Appropriate measures collected from the chosen control.</a:t>
            </a:r>
            <a:endParaRPr dirty="0"/>
          </a:p>
          <a:p>
            <a:pPr lvl="2">
              <a:lnSpc>
                <a:spcPct val="100000"/>
              </a:lnSpc>
              <a:buFont typeface="Arial"/>
              <a:buChar char="•"/>
            </a:pPr>
            <a:r>
              <a:rPr lang="en-US" sz="2000" strike="noStrike" dirty="0">
                <a:solidFill>
                  <a:srgbClr val="000000"/>
                </a:solidFill>
                <a:latin typeface="Calibri"/>
              </a:rPr>
              <a:t>Calculation of the revenue amount from the analytics and comparison with the client reported revenue amount. </a:t>
            </a:r>
            <a:endParaRPr dirty="0"/>
          </a:p>
        </p:txBody>
      </p:sp>
      <p:sp>
        <p:nvSpPr>
          <p:cNvPr id="347"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348" name="TextShape 4"/>
          <p:cNvSpPr txBox="1"/>
          <p:nvPr/>
        </p:nvSpPr>
        <p:spPr>
          <a:xfrm>
            <a:off x="8610480" y="6356520"/>
            <a:ext cx="2742840" cy="364680"/>
          </a:xfrm>
          <a:prstGeom prst="rect">
            <a:avLst/>
          </a:prstGeom>
          <a:noFill/>
          <a:ln>
            <a:noFill/>
          </a:ln>
        </p:spPr>
        <p:txBody>
          <a:bodyPr anchor="ctr"/>
          <a:lstStyle/>
          <a:p>
            <a:pPr algn="r">
              <a:lnSpc>
                <a:spcPct val="100000"/>
              </a:lnSpc>
            </a:pPr>
            <a:fld id="{52FECD39-27A2-40F9-9FA5-DA919196EF8A}" type="slidenum">
              <a:rPr lang="en-CA" sz="1200" strike="noStrike">
                <a:solidFill>
                  <a:srgbClr val="8B8B8B"/>
                </a:solidFill>
                <a:latin typeface="Calibri"/>
              </a:rPr>
              <a:pPr algn="r">
                <a:lnSpc>
                  <a:spcPct val="100000"/>
                </a:lnSpc>
              </a:pPr>
              <a:t>30</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Use in the Audit Process</a:t>
            </a:r>
            <a:endParaRPr/>
          </a:p>
        </p:txBody>
      </p:sp>
      <p:sp>
        <p:nvSpPr>
          <p:cNvPr id="350"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strike="noStrike" dirty="0">
                <a:solidFill>
                  <a:srgbClr val="000000"/>
                </a:solidFill>
                <a:latin typeface="Calibri"/>
              </a:rPr>
              <a:t>Final Stage of the Audit</a:t>
            </a:r>
            <a:endParaRPr dirty="0"/>
          </a:p>
          <a:p>
            <a:pPr>
              <a:lnSpc>
                <a:spcPct val="90000"/>
              </a:lnSpc>
            </a:pPr>
            <a:endParaRPr dirty="0"/>
          </a:p>
          <a:p>
            <a:pPr lvl="1">
              <a:lnSpc>
                <a:spcPct val="100000"/>
              </a:lnSpc>
              <a:buFont typeface="Arial"/>
              <a:buChar char="•"/>
            </a:pPr>
            <a:r>
              <a:rPr lang="en-US" sz="2400" strike="noStrike" dirty="0">
                <a:solidFill>
                  <a:srgbClr val="000000"/>
                </a:solidFill>
                <a:latin typeface="Calibri"/>
              </a:rPr>
              <a:t>The importance of the auditor’s evaluation of any difference at this stage will depend on:</a:t>
            </a:r>
            <a:endParaRPr dirty="0"/>
          </a:p>
          <a:p>
            <a:endParaRPr dirty="0"/>
          </a:p>
          <a:p>
            <a:pPr lvl="2">
              <a:lnSpc>
                <a:spcPct val="100000"/>
              </a:lnSpc>
              <a:buFont typeface="Arial"/>
              <a:buChar char="•"/>
            </a:pPr>
            <a:r>
              <a:rPr lang="en-US" sz="2000" strike="noStrike" dirty="0">
                <a:solidFill>
                  <a:srgbClr val="000000"/>
                </a:solidFill>
                <a:latin typeface="Calibri"/>
              </a:rPr>
              <a:t>The weight attached to the results of the substantive testing stage</a:t>
            </a:r>
            <a:endParaRPr dirty="0"/>
          </a:p>
          <a:p>
            <a:endParaRPr dirty="0"/>
          </a:p>
          <a:p>
            <a:pPr lvl="2">
              <a:lnSpc>
                <a:spcPct val="100000"/>
              </a:lnSpc>
              <a:buFont typeface="Arial"/>
              <a:buChar char="•"/>
            </a:pPr>
            <a:r>
              <a:rPr lang="en-US" sz="2000" strike="noStrike" dirty="0">
                <a:solidFill>
                  <a:srgbClr val="000000"/>
                </a:solidFill>
                <a:latin typeface="Calibri"/>
              </a:rPr>
              <a:t>Whether any additional procedures were performed to test the </a:t>
            </a:r>
            <a:r>
              <a:rPr lang="en-US" sz="2000" dirty="0">
                <a:solidFill>
                  <a:srgbClr val="000000"/>
                </a:solidFill>
                <a:latin typeface="Calibri"/>
              </a:rPr>
              <a:t>existence</a:t>
            </a:r>
            <a:r>
              <a:rPr lang="en-US" sz="2000" strike="noStrike" dirty="0">
                <a:solidFill>
                  <a:srgbClr val="000000"/>
                </a:solidFill>
                <a:latin typeface="Calibri"/>
              </a:rPr>
              <a:t> assertion</a:t>
            </a:r>
            <a:endParaRPr dirty="0"/>
          </a:p>
        </p:txBody>
      </p:sp>
      <p:sp>
        <p:nvSpPr>
          <p:cNvPr id="351"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352" name="TextShape 4"/>
          <p:cNvSpPr txBox="1"/>
          <p:nvPr/>
        </p:nvSpPr>
        <p:spPr>
          <a:xfrm>
            <a:off x="8610480" y="6356520"/>
            <a:ext cx="2742840" cy="364680"/>
          </a:xfrm>
          <a:prstGeom prst="rect">
            <a:avLst/>
          </a:prstGeom>
          <a:noFill/>
          <a:ln>
            <a:noFill/>
          </a:ln>
        </p:spPr>
        <p:txBody>
          <a:bodyPr anchor="ctr"/>
          <a:lstStyle/>
          <a:p>
            <a:pPr algn="r">
              <a:lnSpc>
                <a:spcPct val="100000"/>
              </a:lnSpc>
            </a:pPr>
            <a:fld id="{EF7495B9-20EA-42B0-BF9F-365CE962E348}" type="slidenum">
              <a:rPr lang="en-CA" sz="1200" strike="noStrike">
                <a:solidFill>
                  <a:srgbClr val="8B8B8B"/>
                </a:solidFill>
                <a:latin typeface="Calibri"/>
              </a:rPr>
              <a:pPr algn="r">
                <a:lnSpc>
                  <a:spcPct val="100000"/>
                </a:lnSpc>
              </a:pPr>
              <a:t>31</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Summary</a:t>
            </a:r>
            <a:endParaRPr/>
          </a:p>
        </p:txBody>
      </p:sp>
      <p:sp>
        <p:nvSpPr>
          <p:cNvPr id="354"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strike="noStrike" dirty="0">
                <a:latin typeface="Calibri"/>
              </a:rPr>
              <a:t>We use the plausible relationships among both financial and non-financial data not only for substantive testing but also for control assessment</a:t>
            </a:r>
            <a:endParaRPr dirty="0"/>
          </a:p>
          <a:p>
            <a:pPr>
              <a:lnSpc>
                <a:spcPct val="90000"/>
              </a:lnSpc>
              <a:buFont typeface="Arial"/>
              <a:buChar char="•"/>
            </a:pPr>
            <a:r>
              <a:rPr lang="en-US" sz="2800" strike="noStrike" dirty="0">
                <a:solidFill>
                  <a:srgbClr val="000000"/>
                </a:solidFill>
                <a:latin typeface="Calibri"/>
              </a:rPr>
              <a:t>We showed how this relates to assessment of controls and to analytic procedures in FS audits</a:t>
            </a:r>
            <a:endParaRPr dirty="0"/>
          </a:p>
          <a:p>
            <a:pPr>
              <a:lnSpc>
                <a:spcPct val="90000"/>
              </a:lnSpc>
              <a:buFont typeface="Arial"/>
              <a:buChar char="•"/>
            </a:pPr>
            <a:r>
              <a:rPr lang="en-US" sz="2800" strike="noStrike" dirty="0">
                <a:solidFill>
                  <a:srgbClr val="000000"/>
                </a:solidFill>
                <a:latin typeface="Calibri"/>
              </a:rPr>
              <a:t>We gave an extended example</a:t>
            </a:r>
            <a:endParaRPr dirty="0"/>
          </a:p>
        </p:txBody>
      </p:sp>
      <p:sp>
        <p:nvSpPr>
          <p:cNvPr id="355"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356" name="TextShape 4"/>
          <p:cNvSpPr txBox="1"/>
          <p:nvPr/>
        </p:nvSpPr>
        <p:spPr>
          <a:xfrm>
            <a:off x="8610480" y="6356520"/>
            <a:ext cx="2742840" cy="364680"/>
          </a:xfrm>
          <a:prstGeom prst="rect">
            <a:avLst/>
          </a:prstGeom>
          <a:noFill/>
          <a:ln>
            <a:noFill/>
          </a:ln>
        </p:spPr>
        <p:txBody>
          <a:bodyPr anchor="ctr"/>
          <a:lstStyle/>
          <a:p>
            <a:pPr algn="r">
              <a:lnSpc>
                <a:spcPct val="100000"/>
              </a:lnSpc>
            </a:pPr>
            <a:fld id="{5D160F9A-E47E-4A3A-864C-EECCC101CC3E}" type="slidenum">
              <a:rPr lang="en-CA" sz="1200" strike="noStrike">
                <a:solidFill>
                  <a:srgbClr val="8B8B8B"/>
                </a:solidFill>
                <a:latin typeface="Calibri"/>
              </a:rPr>
              <a:pPr algn="r">
                <a:lnSpc>
                  <a:spcPct val="100000"/>
                </a:lnSpc>
              </a:pPr>
              <a:t>32</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Conclusion</a:t>
            </a:r>
            <a:endParaRPr/>
          </a:p>
        </p:txBody>
      </p:sp>
      <p:sp>
        <p:nvSpPr>
          <p:cNvPr id="358"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strike="noStrike" dirty="0">
                <a:latin typeface="Calibri"/>
              </a:rPr>
              <a:t>We develop a process to help auditors think about specific control assessments and analytical procedures that they can develop </a:t>
            </a:r>
            <a:endParaRPr dirty="0"/>
          </a:p>
          <a:p>
            <a:pPr>
              <a:lnSpc>
                <a:spcPct val="90000"/>
              </a:lnSpc>
              <a:buFont typeface="Arial"/>
              <a:buChar char="•"/>
            </a:pPr>
            <a:r>
              <a:rPr lang="en-US" sz="2800" strike="noStrike" dirty="0">
                <a:latin typeface="Calibri"/>
              </a:rPr>
              <a:t>The process allows auditors to establish controls for reliable expectations to be set for analytical procedures</a:t>
            </a:r>
            <a:endParaRPr dirty="0"/>
          </a:p>
          <a:p>
            <a:pPr>
              <a:lnSpc>
                <a:spcPct val="90000"/>
              </a:lnSpc>
              <a:buFont typeface="Arial"/>
              <a:buChar char="•"/>
            </a:pPr>
            <a:r>
              <a:rPr lang="en-US" sz="2800" strike="noStrike" dirty="0">
                <a:latin typeface="Calibri"/>
              </a:rPr>
              <a:t>The process also allows auditors to gauge the level of risk (variability) that they will allow in their expectation</a:t>
            </a:r>
            <a:endParaRPr dirty="0"/>
          </a:p>
        </p:txBody>
      </p:sp>
      <p:sp>
        <p:nvSpPr>
          <p:cNvPr id="359"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360" name="TextShape 4"/>
          <p:cNvSpPr txBox="1"/>
          <p:nvPr/>
        </p:nvSpPr>
        <p:spPr>
          <a:xfrm>
            <a:off x="8610480" y="6356520"/>
            <a:ext cx="2742840" cy="364680"/>
          </a:xfrm>
          <a:prstGeom prst="rect">
            <a:avLst/>
          </a:prstGeom>
          <a:noFill/>
          <a:ln>
            <a:noFill/>
          </a:ln>
        </p:spPr>
        <p:txBody>
          <a:bodyPr anchor="ctr"/>
          <a:lstStyle/>
          <a:p>
            <a:pPr algn="r">
              <a:lnSpc>
                <a:spcPct val="100000"/>
              </a:lnSpc>
            </a:pPr>
            <a:fld id="{E3F1146F-1F0B-46D5-AD9C-CA097B2EC0B3}" type="slidenum">
              <a:rPr lang="en-CA" sz="1200" strike="noStrike">
                <a:solidFill>
                  <a:srgbClr val="8B8B8B"/>
                </a:solidFill>
                <a:latin typeface="Calibri"/>
              </a:rPr>
              <a:pPr algn="r">
                <a:lnSpc>
                  <a:spcPct val="100000"/>
                </a:lnSpc>
              </a:pPr>
              <a:t>33</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 name="TextShape 1"/>
          <p:cNvSpPr txBox="1"/>
          <p:nvPr/>
        </p:nvSpPr>
        <p:spPr>
          <a:xfrm>
            <a:off x="838080" y="2766240"/>
            <a:ext cx="10515240" cy="1325160"/>
          </a:xfrm>
          <a:prstGeom prst="rect">
            <a:avLst/>
          </a:prstGeom>
          <a:noFill/>
          <a:ln>
            <a:noFill/>
          </a:ln>
        </p:spPr>
        <p:txBody>
          <a:bodyPr anchor="ctr"/>
          <a:lstStyle/>
          <a:p>
            <a:pPr algn="ctr">
              <a:lnSpc>
                <a:spcPct val="100000"/>
              </a:lnSpc>
            </a:pPr>
            <a:r>
              <a:rPr lang="en-US" sz="4400" strike="noStrike">
                <a:solidFill>
                  <a:srgbClr val="000000"/>
                </a:solidFill>
                <a:latin typeface="Calibri Light"/>
              </a:rPr>
              <a:t>Questions?</a:t>
            </a:r>
            <a:endParaRPr/>
          </a:p>
        </p:txBody>
      </p:sp>
      <p:sp>
        <p:nvSpPr>
          <p:cNvPr id="362" name="TextShape 2"/>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363" name="TextShape 3"/>
          <p:cNvSpPr txBox="1"/>
          <p:nvPr/>
        </p:nvSpPr>
        <p:spPr>
          <a:xfrm>
            <a:off x="8610480" y="6356520"/>
            <a:ext cx="2742840" cy="364680"/>
          </a:xfrm>
          <a:prstGeom prst="rect">
            <a:avLst/>
          </a:prstGeom>
          <a:noFill/>
          <a:ln>
            <a:noFill/>
          </a:ln>
        </p:spPr>
        <p:txBody>
          <a:bodyPr anchor="ctr"/>
          <a:lstStyle/>
          <a:p>
            <a:pPr algn="r">
              <a:lnSpc>
                <a:spcPct val="100000"/>
              </a:lnSpc>
            </a:pPr>
            <a:fld id="{A680D385-4E32-4B5C-B886-AD785C6AA65C}" type="slidenum">
              <a:rPr lang="en-CA" sz="1200" strike="noStrike">
                <a:solidFill>
                  <a:srgbClr val="8B8B8B"/>
                </a:solidFill>
                <a:latin typeface="Calibri"/>
              </a:rPr>
              <a:pPr algn="r">
                <a:lnSpc>
                  <a:spcPct val="100000"/>
                </a:lnSpc>
              </a:pPr>
              <a:t>34</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AU 329A Continues…</a:t>
            </a:r>
            <a:endParaRPr/>
          </a:p>
        </p:txBody>
      </p:sp>
      <p:sp>
        <p:nvSpPr>
          <p:cNvPr id="170"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strike="noStrike">
                <a:solidFill>
                  <a:srgbClr val="000000"/>
                </a:solidFill>
                <a:latin typeface="Calibri"/>
              </a:rPr>
              <a:t>The expected effectiveness and efficiency of an analytical procedure in identifying potential misstatements depends on, among other things</a:t>
            </a:r>
            <a:endParaRPr/>
          </a:p>
          <a:p>
            <a:pPr lvl="1">
              <a:lnSpc>
                <a:spcPct val="100000"/>
              </a:lnSpc>
              <a:buFont typeface="Arial"/>
              <a:buChar char="•"/>
            </a:pPr>
            <a:r>
              <a:rPr lang="en-US" sz="2400" strike="noStrike">
                <a:solidFill>
                  <a:srgbClr val="000000"/>
                </a:solidFill>
                <a:latin typeface="Calibri"/>
              </a:rPr>
              <a:t>the nature of the assertion</a:t>
            </a:r>
            <a:endParaRPr/>
          </a:p>
          <a:p>
            <a:pPr lvl="1">
              <a:lnSpc>
                <a:spcPct val="100000"/>
              </a:lnSpc>
              <a:buFont typeface="Arial"/>
              <a:buChar char="•"/>
            </a:pPr>
            <a:r>
              <a:rPr lang="en-US" sz="2400" strike="noStrike">
                <a:solidFill>
                  <a:srgbClr val="000000"/>
                </a:solidFill>
                <a:latin typeface="Calibri"/>
              </a:rPr>
              <a:t>the plausibility and predictability of the relationship</a:t>
            </a:r>
            <a:endParaRPr/>
          </a:p>
          <a:p>
            <a:pPr lvl="1">
              <a:lnSpc>
                <a:spcPct val="100000"/>
              </a:lnSpc>
              <a:buFont typeface="Arial"/>
              <a:buChar char="•"/>
            </a:pPr>
            <a:r>
              <a:rPr lang="en-US" sz="2400" strike="noStrike">
                <a:solidFill>
                  <a:srgbClr val="000000"/>
                </a:solidFill>
                <a:latin typeface="Calibri"/>
              </a:rPr>
              <a:t>the availability and reliability of the data used to develop the expectation</a:t>
            </a:r>
            <a:endParaRPr/>
          </a:p>
          <a:p>
            <a:pPr lvl="1">
              <a:lnSpc>
                <a:spcPct val="100000"/>
              </a:lnSpc>
              <a:buFont typeface="Arial"/>
              <a:buChar char="•"/>
            </a:pPr>
            <a:r>
              <a:rPr lang="en-US" sz="2400" strike="noStrike">
                <a:solidFill>
                  <a:srgbClr val="000000"/>
                </a:solidFill>
                <a:latin typeface="Calibri"/>
              </a:rPr>
              <a:t>the precision of the expectation.</a:t>
            </a:r>
            <a:endParaRPr/>
          </a:p>
        </p:txBody>
      </p:sp>
      <p:sp>
        <p:nvSpPr>
          <p:cNvPr id="171"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172" name="TextShape 4"/>
          <p:cNvSpPr txBox="1"/>
          <p:nvPr/>
        </p:nvSpPr>
        <p:spPr>
          <a:xfrm>
            <a:off x="8610480" y="6356520"/>
            <a:ext cx="2742840" cy="364680"/>
          </a:xfrm>
          <a:prstGeom prst="rect">
            <a:avLst/>
          </a:prstGeom>
          <a:noFill/>
          <a:ln>
            <a:noFill/>
          </a:ln>
        </p:spPr>
        <p:txBody>
          <a:bodyPr anchor="ctr"/>
          <a:lstStyle/>
          <a:p>
            <a:pPr algn="r">
              <a:lnSpc>
                <a:spcPct val="100000"/>
              </a:lnSpc>
            </a:pPr>
            <a:fld id="{DC17C467-F4F7-4A36-8278-CB8BD4D5D08D}" type="slidenum">
              <a:rPr lang="en-CA" sz="1200" strike="noStrike">
                <a:solidFill>
                  <a:srgbClr val="8B8B8B"/>
                </a:solidFill>
                <a:latin typeface="Calibri"/>
              </a:rPr>
              <a:pPr algn="r">
                <a:lnSpc>
                  <a:spcPct val="100000"/>
                </a:lnSpc>
              </a:pPr>
              <a:t>4</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AU 329A Continues…</a:t>
            </a:r>
            <a:endParaRPr/>
          </a:p>
        </p:txBody>
      </p:sp>
      <p:sp>
        <p:nvSpPr>
          <p:cNvPr id="174" name="TextShape 2"/>
          <p:cNvSpPr txBox="1"/>
          <p:nvPr/>
        </p:nvSpPr>
        <p:spPr>
          <a:xfrm>
            <a:off x="838080" y="1825560"/>
            <a:ext cx="10515240" cy="4350960"/>
          </a:xfrm>
          <a:prstGeom prst="rect">
            <a:avLst/>
          </a:prstGeom>
          <a:noFill/>
          <a:ln>
            <a:noFill/>
          </a:ln>
        </p:spPr>
        <p:txBody>
          <a:bodyPr/>
          <a:lstStyle/>
          <a:p>
            <a:pPr>
              <a:lnSpc>
                <a:spcPct val="100000"/>
              </a:lnSpc>
            </a:pPr>
            <a:r>
              <a:rPr lang="en-US" sz="2800" strike="noStrike">
                <a:solidFill>
                  <a:srgbClr val="000000"/>
                </a:solidFill>
                <a:latin typeface="Calibri"/>
              </a:rPr>
              <a:t>Investigation and Evaluation of Significant Differences</a:t>
            </a:r>
            <a:endParaRPr/>
          </a:p>
          <a:p>
            <a:pPr>
              <a:lnSpc>
                <a:spcPct val="100000"/>
              </a:lnSpc>
            </a:pPr>
            <a:r>
              <a:rPr lang="en-US" sz="2800" strike="noStrike">
                <a:solidFill>
                  <a:srgbClr val="000000"/>
                </a:solidFill>
                <a:latin typeface="Calibri"/>
              </a:rPr>
              <a:t>In planning the analytical procedures as a substantive test, the auditor should consider the amount of difference from the expectation that can be accepted without further investigation. This consideration is influenced primarily by materiality and should be consistent with the level of assurance desired from the procedures. Determination of this amount involves considering the possibility that a combination of misstatements in the specific account balances, or class of transactions, or other balances or classes could aggregate to an unacceptable amount.</a:t>
            </a:r>
            <a:endParaRPr/>
          </a:p>
        </p:txBody>
      </p:sp>
      <p:sp>
        <p:nvSpPr>
          <p:cNvPr id="175"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176" name="TextShape 4"/>
          <p:cNvSpPr txBox="1"/>
          <p:nvPr/>
        </p:nvSpPr>
        <p:spPr>
          <a:xfrm>
            <a:off x="8610480" y="6356520"/>
            <a:ext cx="2742840" cy="364680"/>
          </a:xfrm>
          <a:prstGeom prst="rect">
            <a:avLst/>
          </a:prstGeom>
          <a:noFill/>
          <a:ln>
            <a:noFill/>
          </a:ln>
        </p:spPr>
        <p:txBody>
          <a:bodyPr anchor="ctr"/>
          <a:lstStyle/>
          <a:p>
            <a:pPr algn="r">
              <a:lnSpc>
                <a:spcPct val="100000"/>
              </a:lnSpc>
            </a:pPr>
            <a:fld id="{A1129FAB-F7D7-4E9C-8FEB-D77C521B300B}" type="slidenum">
              <a:rPr lang="en-CA" sz="1200" strike="noStrike">
                <a:solidFill>
                  <a:srgbClr val="8B8B8B"/>
                </a:solidFill>
                <a:latin typeface="Calibri"/>
              </a:rPr>
              <a:pPr algn="r">
                <a:lnSpc>
                  <a:spcPct val="100000"/>
                </a:lnSpc>
              </a:pPr>
              <a:t>5</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Our proposal</a:t>
            </a:r>
            <a:endParaRPr/>
          </a:p>
        </p:txBody>
      </p:sp>
      <p:sp>
        <p:nvSpPr>
          <p:cNvPr id="178" name="TextShape 2"/>
          <p:cNvSpPr txBox="1"/>
          <p:nvPr/>
        </p:nvSpPr>
        <p:spPr>
          <a:xfrm>
            <a:off x="838080" y="1825560"/>
            <a:ext cx="10515240" cy="4350960"/>
          </a:xfrm>
          <a:prstGeom prst="rect">
            <a:avLst/>
          </a:prstGeom>
          <a:noFill/>
          <a:ln>
            <a:noFill/>
          </a:ln>
        </p:spPr>
        <p:txBody>
          <a:bodyPr/>
          <a:lstStyle/>
          <a:p>
            <a:pPr>
              <a:lnSpc>
                <a:spcPct val="90000"/>
              </a:lnSpc>
              <a:buFont typeface="Arial"/>
              <a:buChar char="•"/>
            </a:pPr>
            <a:r>
              <a:rPr lang="en-US" sz="2800" strike="noStrike" dirty="0">
                <a:latin typeface="Calibri"/>
              </a:rPr>
              <a:t>We </a:t>
            </a:r>
            <a:r>
              <a:rPr lang="en-US" sz="2800" dirty="0">
                <a:latin typeface="Calibri"/>
              </a:rPr>
              <a:t>model</a:t>
            </a:r>
            <a:r>
              <a:rPr lang="en-US" sz="2800" strike="noStrike" dirty="0">
                <a:latin typeface="Calibri"/>
              </a:rPr>
              <a:t> the plausible relationships among both financial and non-financial data for substantive testing but also for control assessment</a:t>
            </a:r>
            <a:endParaRPr dirty="0"/>
          </a:p>
          <a:p>
            <a:pPr>
              <a:lnSpc>
                <a:spcPct val="90000"/>
              </a:lnSpc>
              <a:buFont typeface="Arial"/>
              <a:buChar char="•"/>
            </a:pPr>
            <a:r>
              <a:rPr lang="en-US" sz="2800" strike="noStrike" dirty="0">
                <a:latin typeface="Calibri"/>
              </a:rPr>
              <a:t>A few non-financial (quasi-)goods are </a:t>
            </a:r>
            <a:r>
              <a:rPr lang="en-US" sz="2800" dirty="0">
                <a:latin typeface="Calibri"/>
              </a:rPr>
              <a:t>required to be</a:t>
            </a:r>
            <a:r>
              <a:rPr lang="en-US" sz="2800" strike="noStrike" dirty="0">
                <a:latin typeface="Calibri"/>
              </a:rPr>
              <a:t> reliably recorded as a control measure </a:t>
            </a:r>
            <a:endParaRPr dirty="0"/>
          </a:p>
          <a:p>
            <a:pPr>
              <a:lnSpc>
                <a:spcPct val="90000"/>
              </a:lnSpc>
              <a:buFont typeface="Arial"/>
              <a:buChar char="•"/>
            </a:pPr>
            <a:r>
              <a:rPr lang="en-US" sz="2800" strike="noStrike" dirty="0">
                <a:latin typeface="Calibri"/>
              </a:rPr>
              <a:t>These control measures on (quasi-)goods are tested (assessed) on design, implementation and uninterrupted operation</a:t>
            </a:r>
            <a:endParaRPr dirty="0"/>
          </a:p>
          <a:p>
            <a:pPr>
              <a:lnSpc>
                <a:spcPct val="90000"/>
              </a:lnSpc>
              <a:buFont typeface="Arial"/>
              <a:buChar char="•"/>
            </a:pPr>
            <a:r>
              <a:rPr lang="en-US" sz="2800" strike="noStrike" dirty="0">
                <a:latin typeface="Calibri"/>
              </a:rPr>
              <a:t>The client’s reliably monitored (quasi-)goods are used to set expectations for FS amounts to be reported through their relationships with those FS amounts</a:t>
            </a:r>
            <a:endParaRPr dirty="0"/>
          </a:p>
        </p:txBody>
      </p:sp>
      <p:sp>
        <p:nvSpPr>
          <p:cNvPr id="179"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180" name="TextShape 4"/>
          <p:cNvSpPr txBox="1"/>
          <p:nvPr/>
        </p:nvSpPr>
        <p:spPr>
          <a:xfrm>
            <a:off x="8610480" y="6356520"/>
            <a:ext cx="2742840" cy="364680"/>
          </a:xfrm>
          <a:prstGeom prst="rect">
            <a:avLst/>
          </a:prstGeom>
          <a:noFill/>
          <a:ln>
            <a:noFill/>
          </a:ln>
        </p:spPr>
        <p:txBody>
          <a:bodyPr anchor="ctr"/>
          <a:lstStyle/>
          <a:p>
            <a:pPr algn="r">
              <a:lnSpc>
                <a:spcPct val="100000"/>
              </a:lnSpc>
            </a:pPr>
            <a:fld id="{7CF5244E-5AD2-4CD8-91F1-548471078035}" type="slidenum">
              <a:rPr lang="en-CA" sz="1200" strike="noStrike">
                <a:solidFill>
                  <a:srgbClr val="8B8B8B"/>
                </a:solidFill>
                <a:latin typeface="Calibri"/>
              </a:rPr>
              <a:pPr algn="r">
                <a:lnSpc>
                  <a:spcPct val="100000"/>
                </a:lnSpc>
              </a:pPr>
              <a:t>6</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Auditability definition</a:t>
            </a:r>
            <a:endParaRPr/>
          </a:p>
        </p:txBody>
      </p:sp>
      <p:sp>
        <p:nvSpPr>
          <p:cNvPr id="182" name="TextShape 2"/>
          <p:cNvSpPr txBox="1"/>
          <p:nvPr/>
        </p:nvSpPr>
        <p:spPr>
          <a:xfrm>
            <a:off x="838080" y="1470600"/>
            <a:ext cx="10515240" cy="4350960"/>
          </a:xfrm>
          <a:prstGeom prst="rect">
            <a:avLst/>
          </a:prstGeom>
          <a:noFill/>
          <a:ln>
            <a:noFill/>
          </a:ln>
        </p:spPr>
        <p:txBody>
          <a:bodyPr/>
          <a:lstStyle/>
          <a:p>
            <a:pPr>
              <a:lnSpc>
                <a:spcPct val="90000"/>
              </a:lnSpc>
              <a:buFont typeface="Arial"/>
              <a:buChar char="•"/>
            </a:pPr>
            <a:r>
              <a:rPr lang="en-US" sz="2800" strike="noStrike" dirty="0">
                <a:solidFill>
                  <a:srgbClr val="000000"/>
                </a:solidFill>
                <a:latin typeface="Calibri"/>
              </a:rPr>
              <a:t>What is auditing for?</a:t>
            </a:r>
            <a:endParaRPr dirty="0"/>
          </a:p>
          <a:p>
            <a:pPr>
              <a:lnSpc>
                <a:spcPct val="90000"/>
              </a:lnSpc>
              <a:buFont typeface="Arial"/>
              <a:buChar char="•"/>
            </a:pPr>
            <a:r>
              <a:rPr lang="en-US" sz="2800" strike="noStrike" dirty="0">
                <a:solidFill>
                  <a:srgbClr val="000000"/>
                </a:solidFill>
                <a:latin typeface="Calibri"/>
              </a:rPr>
              <a:t>Answer: </a:t>
            </a:r>
            <a:r>
              <a:rPr lang="en-US" sz="2800" strike="noStrike" dirty="0">
                <a:latin typeface="Calibri"/>
              </a:rPr>
              <a:t>assurance on </a:t>
            </a:r>
            <a:r>
              <a:rPr lang="en-US" sz="2800" strike="noStrike" dirty="0">
                <a:solidFill>
                  <a:srgbClr val="000000"/>
                </a:solidFill>
                <a:latin typeface="Calibri"/>
              </a:rPr>
              <a:t>financial reporting to owner and potential owner / society at large</a:t>
            </a:r>
            <a:endParaRPr dirty="0"/>
          </a:p>
          <a:p>
            <a:pPr>
              <a:lnSpc>
                <a:spcPct val="90000"/>
              </a:lnSpc>
              <a:buFont typeface="Arial"/>
              <a:buChar char="•"/>
            </a:pPr>
            <a:r>
              <a:rPr lang="en-US" sz="2800" strike="noStrike" dirty="0">
                <a:solidFill>
                  <a:srgbClr val="000000"/>
                </a:solidFill>
                <a:latin typeface="Calibri"/>
              </a:rPr>
              <a:t>What is needed to make auditing </a:t>
            </a:r>
            <a:r>
              <a:rPr lang="en-US" sz="2800" strike="noStrike" dirty="0">
                <a:latin typeface="Calibri"/>
              </a:rPr>
              <a:t>more</a:t>
            </a:r>
            <a:r>
              <a:rPr lang="en-US" sz="2800" strike="noStrike" dirty="0">
                <a:solidFill>
                  <a:srgbClr val="000000"/>
                </a:solidFill>
                <a:latin typeface="Calibri"/>
              </a:rPr>
              <a:t> meaningful?</a:t>
            </a:r>
            <a:endParaRPr dirty="0"/>
          </a:p>
          <a:p>
            <a:pPr>
              <a:lnSpc>
                <a:spcPct val="90000"/>
              </a:lnSpc>
              <a:buFont typeface="Arial"/>
              <a:buChar char="•"/>
            </a:pPr>
            <a:r>
              <a:rPr lang="en-US" sz="2800" strike="noStrike" dirty="0">
                <a:solidFill>
                  <a:srgbClr val="000000"/>
                </a:solidFill>
                <a:latin typeface="Calibri"/>
              </a:rPr>
              <a:t>Answer: control infrastructure (CI)</a:t>
            </a:r>
            <a:endParaRPr dirty="0"/>
          </a:p>
          <a:p>
            <a:pPr>
              <a:lnSpc>
                <a:spcPct val="90000"/>
              </a:lnSpc>
              <a:buFont typeface="Arial"/>
              <a:buChar char="•"/>
            </a:pPr>
            <a:r>
              <a:rPr lang="en-US" sz="2800" strike="noStrike" dirty="0">
                <a:solidFill>
                  <a:srgbClr val="000000"/>
                </a:solidFill>
                <a:latin typeface="Calibri"/>
              </a:rPr>
              <a:t>What must be auditable in the first place?</a:t>
            </a:r>
            <a:endParaRPr dirty="0"/>
          </a:p>
          <a:p>
            <a:pPr>
              <a:lnSpc>
                <a:spcPct val="90000"/>
              </a:lnSpc>
              <a:buFont typeface="Arial"/>
              <a:buChar char="•"/>
            </a:pPr>
            <a:r>
              <a:rPr lang="en-US" sz="2800" strike="noStrike" dirty="0">
                <a:solidFill>
                  <a:srgbClr val="000000"/>
                </a:solidFill>
                <a:latin typeface="Calibri"/>
              </a:rPr>
              <a:t>Answer: </a:t>
            </a:r>
            <a:r>
              <a:rPr lang="en-US" sz="2800" strike="noStrike" dirty="0">
                <a:latin typeface="Calibri"/>
              </a:rPr>
              <a:t>Financial Statements (FS)</a:t>
            </a:r>
            <a:endParaRPr dirty="0"/>
          </a:p>
          <a:p>
            <a:pPr>
              <a:lnSpc>
                <a:spcPct val="90000"/>
              </a:lnSpc>
              <a:buFont typeface="Arial"/>
              <a:buChar char="•"/>
            </a:pPr>
            <a:r>
              <a:rPr lang="en-US" sz="2800" strike="noStrike" dirty="0">
                <a:solidFill>
                  <a:srgbClr val="000000"/>
                </a:solidFill>
                <a:latin typeface="Calibri"/>
              </a:rPr>
              <a:t>What must be auditable after CI is in place?</a:t>
            </a:r>
            <a:endParaRPr dirty="0"/>
          </a:p>
          <a:p>
            <a:pPr>
              <a:lnSpc>
                <a:spcPct val="90000"/>
              </a:lnSpc>
              <a:buFont typeface="Arial"/>
              <a:buChar char="•"/>
            </a:pPr>
            <a:r>
              <a:rPr lang="en-US" sz="2800" strike="noStrike" dirty="0">
                <a:solidFill>
                  <a:srgbClr val="000000"/>
                </a:solidFill>
                <a:latin typeface="Calibri"/>
              </a:rPr>
              <a:t>Answer: IT system, Information System in </a:t>
            </a:r>
            <a:r>
              <a:rPr lang="en-US" sz="2800" strike="noStrike" dirty="0">
                <a:latin typeface="Calibri"/>
              </a:rPr>
              <a:t>Enterprise System (ES)</a:t>
            </a:r>
            <a:endParaRPr dirty="0"/>
          </a:p>
        </p:txBody>
      </p:sp>
      <p:sp>
        <p:nvSpPr>
          <p:cNvPr id="183" name="TextShape 3"/>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184" name="TextShape 4"/>
          <p:cNvSpPr txBox="1"/>
          <p:nvPr/>
        </p:nvSpPr>
        <p:spPr>
          <a:xfrm>
            <a:off x="8610480" y="6356520"/>
            <a:ext cx="2742840" cy="364680"/>
          </a:xfrm>
          <a:prstGeom prst="rect">
            <a:avLst/>
          </a:prstGeom>
          <a:noFill/>
          <a:ln>
            <a:noFill/>
          </a:ln>
        </p:spPr>
        <p:txBody>
          <a:bodyPr anchor="ctr"/>
          <a:lstStyle/>
          <a:p>
            <a:pPr algn="r">
              <a:lnSpc>
                <a:spcPct val="100000"/>
              </a:lnSpc>
            </a:pPr>
            <a:fld id="{6E6FC8B0-D1E1-43DE-BE21-87E01638BB7A}" type="slidenum">
              <a:rPr lang="en-CA" sz="1200" strike="noStrike">
                <a:solidFill>
                  <a:srgbClr val="8B8B8B"/>
                </a:solidFill>
                <a:latin typeface="Calibri"/>
              </a:rPr>
              <a:pPr algn="r">
                <a:lnSpc>
                  <a:spcPct val="100000"/>
                </a:lnSpc>
              </a:pPr>
              <a:t>7</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Two cycles</a:t>
            </a:r>
            <a:endParaRPr/>
          </a:p>
        </p:txBody>
      </p:sp>
      <p:sp>
        <p:nvSpPr>
          <p:cNvPr id="186" name="TextShape 2"/>
          <p:cNvSpPr txBox="1"/>
          <p:nvPr/>
        </p:nvSpPr>
        <p:spPr>
          <a:xfrm>
            <a:off x="809640" y="1455840"/>
            <a:ext cx="10184400" cy="4350960"/>
          </a:xfrm>
          <a:prstGeom prst="rect">
            <a:avLst/>
          </a:prstGeom>
          <a:noFill/>
          <a:ln>
            <a:noFill/>
          </a:ln>
        </p:spPr>
        <p:txBody>
          <a:bodyPr/>
          <a:lstStyle/>
          <a:p>
            <a:pPr>
              <a:lnSpc>
                <a:spcPct val="90000"/>
              </a:lnSpc>
              <a:buFont typeface="Arial"/>
              <a:buChar char="•"/>
            </a:pPr>
            <a:r>
              <a:rPr lang="en-US" sz="2800" strike="noStrike" dirty="0">
                <a:solidFill>
                  <a:srgbClr val="000000"/>
                </a:solidFill>
                <a:latin typeface="Calibri"/>
              </a:rPr>
              <a:t>Agency cycle: principal (owner) </a:t>
            </a:r>
            <a:r>
              <a:rPr lang="en-US" sz="2800" strike="noStrike" dirty="0">
                <a:solidFill>
                  <a:srgbClr val="000000"/>
                </a:solidFill>
                <a:latin typeface="Wingdings"/>
              </a:rPr>
              <a:t></a:t>
            </a:r>
            <a:r>
              <a:rPr lang="en-US" sz="2800" strike="noStrike" dirty="0">
                <a:solidFill>
                  <a:srgbClr val="000000"/>
                </a:solidFill>
                <a:latin typeface="Calibri"/>
              </a:rPr>
              <a:t> enterprise, including management </a:t>
            </a:r>
            <a:r>
              <a:rPr lang="en-US" sz="2800" strike="noStrike" dirty="0">
                <a:solidFill>
                  <a:srgbClr val="000000"/>
                </a:solidFill>
                <a:latin typeface="Wingdings"/>
              </a:rPr>
              <a:t></a:t>
            </a:r>
            <a:r>
              <a:rPr lang="en-US" sz="2800" strike="noStrike" dirty="0">
                <a:solidFill>
                  <a:srgbClr val="000000"/>
                </a:solidFill>
                <a:latin typeface="Calibri"/>
              </a:rPr>
              <a:t> auditor </a:t>
            </a:r>
            <a:r>
              <a:rPr lang="en-US" sz="2800" strike="noStrike" dirty="0">
                <a:solidFill>
                  <a:srgbClr val="000000"/>
                </a:solidFill>
                <a:latin typeface="Wingdings"/>
              </a:rPr>
              <a:t></a:t>
            </a:r>
            <a:r>
              <a:rPr lang="en-US" sz="2800" strike="noStrike" dirty="0">
                <a:solidFill>
                  <a:srgbClr val="000000"/>
                </a:solidFill>
                <a:latin typeface="Calibri"/>
              </a:rPr>
              <a:t> owner</a:t>
            </a:r>
            <a:endParaRPr dirty="0"/>
          </a:p>
          <a:p>
            <a:pPr>
              <a:lnSpc>
                <a:spcPct val="90000"/>
              </a:lnSpc>
              <a:buFont typeface="Arial"/>
              <a:buChar char="•"/>
            </a:pPr>
            <a:r>
              <a:rPr lang="en-US" sz="2800" strike="noStrike" dirty="0">
                <a:solidFill>
                  <a:srgbClr val="000000"/>
                </a:solidFill>
                <a:latin typeface="Calibri"/>
              </a:rPr>
              <a:t>CI Design cycle: society  (CI req) </a:t>
            </a:r>
            <a:r>
              <a:rPr lang="en-US" sz="2800" strike="noStrike" dirty="0">
                <a:solidFill>
                  <a:srgbClr val="000000"/>
                </a:solidFill>
                <a:latin typeface="Wingdings"/>
              </a:rPr>
              <a:t></a:t>
            </a:r>
            <a:r>
              <a:rPr lang="en-US" sz="2800" strike="noStrike" dirty="0">
                <a:solidFill>
                  <a:srgbClr val="000000"/>
                </a:solidFill>
                <a:latin typeface="Calibri"/>
              </a:rPr>
              <a:t> auditing professional community  (CI design) </a:t>
            </a:r>
            <a:r>
              <a:rPr lang="en-US" sz="2800" strike="noStrike" dirty="0">
                <a:solidFill>
                  <a:srgbClr val="000000"/>
                </a:solidFill>
                <a:latin typeface="Wingdings"/>
              </a:rPr>
              <a:t></a:t>
            </a:r>
            <a:r>
              <a:rPr lang="en-US" sz="2800" strike="noStrike" dirty="0">
                <a:solidFill>
                  <a:srgbClr val="000000"/>
                </a:solidFill>
                <a:latin typeface="Calibri"/>
              </a:rPr>
              <a:t> company (CI implementation + use)</a:t>
            </a:r>
            <a:r>
              <a:rPr lang="en-US" sz="2800" strike="noStrike" dirty="0">
                <a:solidFill>
                  <a:srgbClr val="000000"/>
                </a:solidFill>
                <a:latin typeface="Wingdings"/>
              </a:rPr>
              <a:t></a:t>
            </a:r>
            <a:r>
              <a:rPr lang="en-US" sz="2800" strike="noStrike" dirty="0">
                <a:solidFill>
                  <a:srgbClr val="000000"/>
                </a:solidFill>
                <a:latin typeface="Calibri"/>
              </a:rPr>
              <a:t> auditor (CI </a:t>
            </a:r>
            <a:r>
              <a:rPr lang="en-US" sz="2800" strike="noStrike" dirty="0">
                <a:latin typeface="Calibri"/>
              </a:rPr>
              <a:t>assessment</a:t>
            </a:r>
            <a:r>
              <a:rPr lang="en-US" sz="2800" strike="noStrike" dirty="0">
                <a:solidFill>
                  <a:srgbClr val="000000"/>
                </a:solidFill>
                <a:latin typeface="Calibri"/>
              </a:rPr>
              <a:t>) </a:t>
            </a:r>
            <a:r>
              <a:rPr lang="en-US" sz="2800" strike="noStrike" dirty="0">
                <a:solidFill>
                  <a:srgbClr val="000000"/>
                </a:solidFill>
                <a:latin typeface="Wingdings"/>
              </a:rPr>
              <a:t></a:t>
            </a:r>
            <a:r>
              <a:rPr lang="en-US" sz="2800" strike="noStrike" dirty="0">
                <a:solidFill>
                  <a:srgbClr val="000000"/>
                </a:solidFill>
                <a:latin typeface="Calibri"/>
              </a:rPr>
              <a:t> society</a:t>
            </a:r>
            <a:endParaRPr dirty="0"/>
          </a:p>
          <a:p>
            <a:pPr>
              <a:lnSpc>
                <a:spcPct val="100000"/>
              </a:lnSpc>
            </a:pPr>
            <a:endParaRPr dirty="0"/>
          </a:p>
          <a:p>
            <a:pPr lvl="1">
              <a:lnSpc>
                <a:spcPct val="100000"/>
              </a:lnSpc>
              <a:buFont typeface="Arial"/>
              <a:buChar char="•"/>
            </a:pPr>
            <a:r>
              <a:rPr lang="en-US" sz="2400" strike="noStrike" dirty="0">
                <a:solidFill>
                  <a:srgbClr val="000000"/>
                </a:solidFill>
                <a:latin typeface="Calibri"/>
              </a:rPr>
              <a:t>Two </a:t>
            </a:r>
            <a:r>
              <a:rPr lang="en-US" sz="2400" u="sng" strike="noStrike" dirty="0">
                <a:solidFill>
                  <a:srgbClr val="000000"/>
                </a:solidFill>
                <a:latin typeface="Calibri"/>
              </a:rPr>
              <a:t>design</a:t>
            </a:r>
            <a:r>
              <a:rPr lang="en-US" sz="2400" strike="noStrike" dirty="0">
                <a:solidFill>
                  <a:srgbClr val="000000"/>
                </a:solidFill>
                <a:latin typeface="Calibri"/>
              </a:rPr>
              <a:t> problems:</a:t>
            </a:r>
            <a:endParaRPr dirty="0"/>
          </a:p>
          <a:p>
            <a:pPr>
              <a:lnSpc>
                <a:spcPct val="90000"/>
              </a:lnSpc>
            </a:pPr>
            <a:endParaRPr dirty="0"/>
          </a:p>
          <a:p>
            <a:pPr>
              <a:lnSpc>
                <a:spcPct val="90000"/>
              </a:lnSpc>
            </a:pPr>
            <a:endParaRPr dirty="0"/>
          </a:p>
        </p:txBody>
      </p:sp>
      <p:sp>
        <p:nvSpPr>
          <p:cNvPr id="187" name="CustomShape 3"/>
          <p:cNvSpPr/>
          <p:nvPr/>
        </p:nvSpPr>
        <p:spPr>
          <a:xfrm>
            <a:off x="3431520" y="4916160"/>
            <a:ext cx="1623960" cy="60192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Control infrasructure</a:t>
            </a:r>
            <a:endParaRPr/>
          </a:p>
        </p:txBody>
      </p:sp>
      <p:sp>
        <p:nvSpPr>
          <p:cNvPr id="188" name="CustomShape 4"/>
          <p:cNvSpPr/>
          <p:nvPr/>
        </p:nvSpPr>
        <p:spPr>
          <a:xfrm flipV="1">
            <a:off x="2657160" y="5217480"/>
            <a:ext cx="774360" cy="612720"/>
          </a:xfrm>
          <a:prstGeom prst="bentConnector3">
            <a:avLst>
              <a:gd name="adj1" fmla="val 4167"/>
            </a:avLst>
          </a:prstGeom>
          <a:noFill/>
          <a:ln>
            <a:tailEnd type="triangle" w="med" len="med"/>
          </a:ln>
        </p:spPr>
        <p:style>
          <a:lnRef idx="1">
            <a:schemeClr val="accent1"/>
          </a:lnRef>
          <a:fillRef idx="0">
            <a:schemeClr val="accent1"/>
          </a:fillRef>
          <a:effectRef idx="0">
            <a:schemeClr val="accent1"/>
          </a:effectRef>
          <a:fontRef idx="minor"/>
        </p:style>
      </p:sp>
      <p:sp>
        <p:nvSpPr>
          <p:cNvPr id="189" name="CustomShape 5"/>
          <p:cNvSpPr/>
          <p:nvPr/>
        </p:nvSpPr>
        <p:spPr>
          <a:xfrm>
            <a:off x="5056200" y="5217480"/>
            <a:ext cx="666720" cy="505080"/>
          </a:xfrm>
          <a:prstGeom prst="bentConnector3">
            <a:avLst>
              <a:gd name="adj1" fmla="val 93548"/>
            </a:avLst>
          </a:prstGeom>
          <a:noFill/>
          <a:ln>
            <a:tailEnd type="triangle" w="med" len="med"/>
          </a:ln>
        </p:spPr>
        <p:style>
          <a:lnRef idx="1">
            <a:schemeClr val="accent1"/>
          </a:lnRef>
          <a:fillRef idx="0">
            <a:schemeClr val="accent1"/>
          </a:fillRef>
          <a:effectRef idx="0">
            <a:schemeClr val="accent1"/>
          </a:effectRef>
          <a:fontRef idx="minor"/>
        </p:style>
      </p:sp>
      <p:sp>
        <p:nvSpPr>
          <p:cNvPr id="190" name="CustomShape 6"/>
          <p:cNvSpPr/>
          <p:nvPr/>
        </p:nvSpPr>
        <p:spPr>
          <a:xfrm>
            <a:off x="2432880" y="5839560"/>
            <a:ext cx="44784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CA" strike="noStrike">
                <a:solidFill>
                  <a:srgbClr val="000000"/>
                </a:solidFill>
                <a:latin typeface="Calibri"/>
              </a:rPr>
              <a:t>ES </a:t>
            </a:r>
            <a:endParaRPr/>
          </a:p>
        </p:txBody>
      </p:sp>
      <p:sp>
        <p:nvSpPr>
          <p:cNvPr id="191" name="CustomShape 7"/>
          <p:cNvSpPr/>
          <p:nvPr/>
        </p:nvSpPr>
        <p:spPr>
          <a:xfrm>
            <a:off x="5540040" y="5700960"/>
            <a:ext cx="1267560" cy="6390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CA" strike="noStrike">
                <a:solidFill>
                  <a:srgbClr val="000000"/>
                </a:solidFill>
                <a:latin typeface="Calibri"/>
              </a:rPr>
              <a:t>Auditable</a:t>
            </a:r>
            <a:endParaRPr/>
          </a:p>
          <a:p>
            <a:pPr>
              <a:lnSpc>
                <a:spcPct val="100000"/>
              </a:lnSpc>
            </a:pPr>
            <a:r>
              <a:rPr lang="en-CA" strike="noStrike">
                <a:solidFill>
                  <a:srgbClr val="000000"/>
                </a:solidFill>
                <a:latin typeface="Calibri"/>
              </a:rPr>
              <a:t>ES + ITS + IS</a:t>
            </a:r>
            <a:endParaRPr/>
          </a:p>
        </p:txBody>
      </p:sp>
      <p:sp>
        <p:nvSpPr>
          <p:cNvPr id="192" name="CustomShape 8"/>
          <p:cNvSpPr/>
          <p:nvPr/>
        </p:nvSpPr>
        <p:spPr>
          <a:xfrm flipV="1">
            <a:off x="6421320" y="5217480"/>
            <a:ext cx="849600" cy="547920"/>
          </a:xfrm>
          <a:prstGeom prst="bentConnector3">
            <a:avLst>
              <a:gd name="adj1" fmla="val -3149"/>
            </a:avLst>
          </a:prstGeom>
          <a:noFill/>
          <a:ln>
            <a:tailEnd type="triangle" w="med" len="med"/>
          </a:ln>
        </p:spPr>
        <p:style>
          <a:lnRef idx="1">
            <a:schemeClr val="accent1"/>
          </a:lnRef>
          <a:fillRef idx="0">
            <a:schemeClr val="accent1"/>
          </a:fillRef>
          <a:effectRef idx="0">
            <a:schemeClr val="accent1"/>
          </a:effectRef>
          <a:fontRef idx="minor"/>
        </p:style>
      </p:sp>
      <p:sp>
        <p:nvSpPr>
          <p:cNvPr id="193" name="CustomShape 9"/>
          <p:cNvSpPr/>
          <p:nvPr/>
        </p:nvSpPr>
        <p:spPr>
          <a:xfrm>
            <a:off x="7271280" y="4916160"/>
            <a:ext cx="1623960" cy="60192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Audit method</a:t>
            </a:r>
            <a:endParaRPr/>
          </a:p>
        </p:txBody>
      </p:sp>
      <p:sp>
        <p:nvSpPr>
          <p:cNvPr id="194" name="CustomShape 10"/>
          <p:cNvSpPr/>
          <p:nvPr/>
        </p:nvSpPr>
        <p:spPr>
          <a:xfrm>
            <a:off x="8895600" y="5152680"/>
            <a:ext cx="666720" cy="505080"/>
          </a:xfrm>
          <a:prstGeom prst="bentConnector3">
            <a:avLst>
              <a:gd name="adj1" fmla="val 93548"/>
            </a:avLst>
          </a:prstGeom>
          <a:noFill/>
          <a:ln>
            <a:tailEnd type="triangle" w="med" len="med"/>
          </a:ln>
        </p:spPr>
        <p:style>
          <a:lnRef idx="1">
            <a:schemeClr val="accent1"/>
          </a:lnRef>
          <a:fillRef idx="0">
            <a:schemeClr val="accent1"/>
          </a:fillRef>
          <a:effectRef idx="0">
            <a:schemeClr val="accent1"/>
          </a:effectRef>
          <a:fontRef idx="minor"/>
        </p:style>
      </p:sp>
      <p:sp>
        <p:nvSpPr>
          <p:cNvPr id="195" name="CustomShape 11"/>
          <p:cNvSpPr/>
          <p:nvPr/>
        </p:nvSpPr>
        <p:spPr>
          <a:xfrm>
            <a:off x="9100080" y="5700960"/>
            <a:ext cx="1128960" cy="6390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CA" strike="noStrike">
                <a:solidFill>
                  <a:srgbClr val="000000"/>
                </a:solidFill>
                <a:latin typeface="Calibri"/>
              </a:rPr>
              <a:t>(Basis for)</a:t>
            </a:r>
            <a:endParaRPr/>
          </a:p>
          <a:p>
            <a:pPr>
              <a:lnSpc>
                <a:spcPct val="100000"/>
              </a:lnSpc>
            </a:pPr>
            <a:r>
              <a:rPr lang="en-CA" strike="noStrike">
                <a:solidFill>
                  <a:srgbClr val="000000"/>
                </a:solidFill>
                <a:latin typeface="Calibri"/>
              </a:rPr>
              <a:t>Assurance</a:t>
            </a:r>
            <a:endParaRPr/>
          </a:p>
        </p:txBody>
      </p:sp>
      <p:sp>
        <p:nvSpPr>
          <p:cNvPr id="196" name="CustomShape 12"/>
          <p:cNvSpPr/>
          <p:nvPr/>
        </p:nvSpPr>
        <p:spPr>
          <a:xfrm>
            <a:off x="2645280" y="4908600"/>
            <a:ext cx="85464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CA" strike="noStrike">
                <a:solidFill>
                  <a:srgbClr val="000000"/>
                </a:solidFill>
                <a:latin typeface="Calibri"/>
              </a:rPr>
              <a:t>require</a:t>
            </a:r>
            <a:endParaRPr/>
          </a:p>
        </p:txBody>
      </p:sp>
      <p:sp>
        <p:nvSpPr>
          <p:cNvPr id="197" name="CustomShape 13"/>
          <p:cNvSpPr/>
          <p:nvPr/>
        </p:nvSpPr>
        <p:spPr>
          <a:xfrm>
            <a:off x="6291000" y="4848120"/>
            <a:ext cx="85464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CA" strike="noStrike">
                <a:solidFill>
                  <a:srgbClr val="000000"/>
                </a:solidFill>
                <a:latin typeface="Calibri"/>
              </a:rPr>
              <a:t>require</a:t>
            </a:r>
            <a:endParaRPr/>
          </a:p>
        </p:txBody>
      </p:sp>
      <p:sp>
        <p:nvSpPr>
          <p:cNvPr id="198" name="TextShape 14"/>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199" name="TextShape 15"/>
          <p:cNvSpPr txBox="1"/>
          <p:nvPr/>
        </p:nvSpPr>
        <p:spPr>
          <a:xfrm>
            <a:off x="8610480" y="6356520"/>
            <a:ext cx="2742840" cy="364680"/>
          </a:xfrm>
          <a:prstGeom prst="rect">
            <a:avLst/>
          </a:prstGeom>
          <a:noFill/>
          <a:ln>
            <a:noFill/>
          </a:ln>
        </p:spPr>
        <p:txBody>
          <a:bodyPr anchor="ctr"/>
          <a:lstStyle/>
          <a:p>
            <a:pPr algn="r">
              <a:lnSpc>
                <a:spcPct val="100000"/>
              </a:lnSpc>
            </a:pPr>
            <a:fld id="{D5384AB4-5939-4FCD-8761-1881629BE12F}" type="slidenum">
              <a:rPr lang="en-CA" sz="1200" strike="noStrike">
                <a:solidFill>
                  <a:srgbClr val="8B8B8B"/>
                </a:solidFill>
                <a:latin typeface="Calibri"/>
              </a:rPr>
              <a:pPr algn="r">
                <a:lnSpc>
                  <a:spcPct val="100000"/>
                </a:lnSpc>
              </a:pPr>
              <a:t>8</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0" name="TextShape 1"/>
          <p:cNvSpPr txBox="1"/>
          <p:nvPr/>
        </p:nvSpPr>
        <p:spPr>
          <a:xfrm>
            <a:off x="827280" y="-60480"/>
            <a:ext cx="10515240" cy="1325160"/>
          </a:xfrm>
          <a:prstGeom prst="rect">
            <a:avLst/>
          </a:prstGeom>
          <a:noFill/>
          <a:ln>
            <a:noFill/>
          </a:ln>
        </p:spPr>
        <p:txBody>
          <a:bodyPr anchor="ctr"/>
          <a:lstStyle/>
          <a:p>
            <a:pPr>
              <a:lnSpc>
                <a:spcPct val="90000"/>
              </a:lnSpc>
            </a:pPr>
            <a:r>
              <a:rPr lang="en-US" sz="4400" strike="noStrike">
                <a:solidFill>
                  <a:srgbClr val="000000"/>
                </a:solidFill>
                <a:latin typeface="Calibri Light"/>
              </a:rPr>
              <a:t>CI as an artefact consisting of several layers</a:t>
            </a:r>
            <a:endParaRPr/>
          </a:p>
        </p:txBody>
      </p:sp>
      <p:sp>
        <p:nvSpPr>
          <p:cNvPr id="201" name="CustomShape 2"/>
          <p:cNvSpPr/>
          <p:nvPr/>
        </p:nvSpPr>
        <p:spPr>
          <a:xfrm>
            <a:off x="4173840" y="1366200"/>
            <a:ext cx="2495520" cy="91404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Key controls</a:t>
            </a:r>
            <a:endParaRPr/>
          </a:p>
          <a:p>
            <a:pPr algn="ctr">
              <a:lnSpc>
                <a:spcPct val="100000"/>
              </a:lnSpc>
            </a:pPr>
            <a:r>
              <a:rPr lang="en-CA" strike="noStrike">
                <a:solidFill>
                  <a:srgbClr val="FFFFFF"/>
                </a:solidFill>
                <a:latin typeface="Calibri"/>
              </a:rPr>
              <a:t>SoDs</a:t>
            </a:r>
            <a:endParaRPr/>
          </a:p>
        </p:txBody>
      </p:sp>
      <p:sp>
        <p:nvSpPr>
          <p:cNvPr id="202" name="CustomShape 3"/>
          <p:cNvSpPr/>
          <p:nvPr/>
        </p:nvSpPr>
        <p:spPr>
          <a:xfrm>
            <a:off x="6400800" y="3019320"/>
            <a:ext cx="2958120" cy="91404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IT infrastructure</a:t>
            </a:r>
            <a:endParaRPr/>
          </a:p>
        </p:txBody>
      </p:sp>
      <p:sp>
        <p:nvSpPr>
          <p:cNvPr id="203" name="CustomShape 4"/>
          <p:cNvSpPr/>
          <p:nvPr/>
        </p:nvSpPr>
        <p:spPr>
          <a:xfrm>
            <a:off x="827280" y="2962440"/>
            <a:ext cx="2958120" cy="91404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Industry type blueprint</a:t>
            </a:r>
            <a:endParaRPr/>
          </a:p>
        </p:txBody>
      </p:sp>
      <p:sp>
        <p:nvSpPr>
          <p:cNvPr id="204" name="CustomShape 5"/>
          <p:cNvSpPr/>
          <p:nvPr/>
        </p:nvSpPr>
        <p:spPr>
          <a:xfrm rot="16200000" flipH="1">
            <a:off x="6280920" y="1420920"/>
            <a:ext cx="738360" cy="2457720"/>
          </a:xfrm>
          <a:prstGeom prst="bentConnector3">
            <a:avLst>
              <a:gd name="adj1" fmla="val 50000"/>
            </a:avLst>
          </a:prstGeom>
          <a:noFill/>
          <a:ln>
            <a:tailEnd type="triangle" w="med" len="med"/>
          </a:ln>
        </p:spPr>
        <p:style>
          <a:lnRef idx="1">
            <a:schemeClr val="accent1"/>
          </a:lnRef>
          <a:fillRef idx="0">
            <a:schemeClr val="accent1"/>
          </a:fillRef>
          <a:effectRef idx="0">
            <a:schemeClr val="accent1"/>
          </a:effectRef>
          <a:fontRef idx="minor"/>
        </p:style>
      </p:sp>
      <p:sp>
        <p:nvSpPr>
          <p:cNvPr id="205" name="CustomShape 6"/>
          <p:cNvSpPr/>
          <p:nvPr/>
        </p:nvSpPr>
        <p:spPr>
          <a:xfrm>
            <a:off x="5873040" y="2345760"/>
            <a:ext cx="271872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CA" strike="noStrike">
                <a:solidFill>
                  <a:srgbClr val="000000"/>
                </a:solidFill>
                <a:latin typeface="Calibri"/>
              </a:rPr>
              <a:t>implementation realized by</a:t>
            </a:r>
            <a:endParaRPr/>
          </a:p>
        </p:txBody>
      </p:sp>
      <p:sp>
        <p:nvSpPr>
          <p:cNvPr id="206" name="CustomShape 7"/>
          <p:cNvSpPr/>
          <p:nvPr/>
        </p:nvSpPr>
        <p:spPr>
          <a:xfrm rot="5400000">
            <a:off x="3523680" y="1063800"/>
            <a:ext cx="681480" cy="3114720"/>
          </a:xfrm>
          <a:prstGeom prst="bentConnector3">
            <a:avLst>
              <a:gd name="adj1" fmla="val 50000"/>
            </a:avLst>
          </a:prstGeom>
          <a:noFill/>
          <a:ln>
            <a:tailEnd type="triangle" w="med" len="med"/>
          </a:ln>
        </p:spPr>
        <p:style>
          <a:lnRef idx="1">
            <a:schemeClr val="accent1"/>
          </a:lnRef>
          <a:fillRef idx="0">
            <a:schemeClr val="accent1"/>
          </a:fillRef>
          <a:effectRef idx="0">
            <a:schemeClr val="accent1"/>
          </a:effectRef>
          <a:fontRef idx="minor"/>
        </p:style>
      </p:sp>
      <p:sp>
        <p:nvSpPr>
          <p:cNvPr id="207" name="CustomShape 8"/>
          <p:cNvSpPr/>
          <p:nvPr/>
        </p:nvSpPr>
        <p:spPr>
          <a:xfrm>
            <a:off x="2047320" y="2270160"/>
            <a:ext cx="182412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CA" strike="noStrike">
                <a:solidFill>
                  <a:srgbClr val="000000"/>
                </a:solidFill>
                <a:latin typeface="Calibri"/>
              </a:rPr>
              <a:t>location based on</a:t>
            </a:r>
            <a:endParaRPr/>
          </a:p>
        </p:txBody>
      </p:sp>
      <p:sp>
        <p:nvSpPr>
          <p:cNvPr id="208" name="CustomShape 9"/>
          <p:cNvSpPr/>
          <p:nvPr/>
        </p:nvSpPr>
        <p:spPr>
          <a:xfrm>
            <a:off x="233640" y="4530600"/>
            <a:ext cx="1296360" cy="91404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Top Value cycle</a:t>
            </a:r>
            <a:endParaRPr/>
          </a:p>
        </p:txBody>
      </p:sp>
      <p:sp>
        <p:nvSpPr>
          <p:cNvPr id="209" name="CustomShape 10"/>
          <p:cNvSpPr/>
          <p:nvPr/>
        </p:nvSpPr>
        <p:spPr>
          <a:xfrm rot="16200000" flipH="1">
            <a:off x="2689920" y="3493080"/>
            <a:ext cx="653400" cy="1421640"/>
          </a:xfrm>
          <a:prstGeom prst="bentConnector3">
            <a:avLst>
              <a:gd name="adj1" fmla="val 50000"/>
            </a:avLst>
          </a:prstGeom>
          <a:noFill/>
          <a:ln>
            <a:tailEnd type="triangle" w="med" len="med"/>
          </a:ln>
        </p:spPr>
        <p:style>
          <a:lnRef idx="1">
            <a:schemeClr val="accent1"/>
          </a:lnRef>
          <a:fillRef idx="0">
            <a:schemeClr val="accent1"/>
          </a:fillRef>
          <a:effectRef idx="0">
            <a:schemeClr val="accent1"/>
          </a:effectRef>
          <a:fontRef idx="minor"/>
        </p:style>
      </p:sp>
      <p:sp>
        <p:nvSpPr>
          <p:cNvPr id="210" name="CustomShape 11"/>
          <p:cNvSpPr/>
          <p:nvPr/>
        </p:nvSpPr>
        <p:spPr>
          <a:xfrm>
            <a:off x="2314080" y="3876120"/>
            <a:ext cx="138672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CA" strike="noStrike">
                <a:solidFill>
                  <a:srgbClr val="000000"/>
                </a:solidFill>
                <a:latin typeface="Calibri"/>
              </a:rPr>
              <a:t>composed of</a:t>
            </a:r>
            <a:endParaRPr/>
          </a:p>
        </p:txBody>
      </p:sp>
      <p:sp>
        <p:nvSpPr>
          <p:cNvPr id="211" name="CustomShape 12"/>
          <p:cNvSpPr/>
          <p:nvPr/>
        </p:nvSpPr>
        <p:spPr>
          <a:xfrm>
            <a:off x="5622120" y="4245480"/>
            <a:ext cx="1347840" cy="91404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Internal systems</a:t>
            </a:r>
            <a:endParaRPr/>
          </a:p>
        </p:txBody>
      </p:sp>
      <p:sp>
        <p:nvSpPr>
          <p:cNvPr id="212" name="CustomShape 13"/>
          <p:cNvSpPr/>
          <p:nvPr/>
        </p:nvSpPr>
        <p:spPr>
          <a:xfrm>
            <a:off x="7149240" y="4265280"/>
            <a:ext cx="1460880" cy="91404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Externally controlled systems</a:t>
            </a:r>
            <a:endParaRPr/>
          </a:p>
        </p:txBody>
      </p:sp>
      <p:sp>
        <p:nvSpPr>
          <p:cNvPr id="213" name="CustomShape 14"/>
          <p:cNvSpPr/>
          <p:nvPr/>
        </p:nvSpPr>
        <p:spPr>
          <a:xfrm>
            <a:off x="8815320" y="4265280"/>
            <a:ext cx="1460880" cy="91404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External</a:t>
            </a:r>
            <a:endParaRPr/>
          </a:p>
          <a:p>
            <a:pPr algn="ctr">
              <a:lnSpc>
                <a:spcPct val="100000"/>
              </a:lnSpc>
            </a:pPr>
            <a:r>
              <a:rPr lang="en-CA" strike="noStrike">
                <a:solidFill>
                  <a:srgbClr val="FFFFFF"/>
                </a:solidFill>
                <a:latin typeface="Calibri"/>
              </a:rPr>
              <a:t>systems</a:t>
            </a:r>
            <a:endParaRPr/>
          </a:p>
        </p:txBody>
      </p:sp>
      <p:sp>
        <p:nvSpPr>
          <p:cNvPr id="214" name="CustomShape 15"/>
          <p:cNvSpPr/>
          <p:nvPr/>
        </p:nvSpPr>
        <p:spPr>
          <a:xfrm rot="16200000" flipH="1">
            <a:off x="8546400" y="3266640"/>
            <a:ext cx="331200" cy="1665720"/>
          </a:xfrm>
          <a:prstGeom prst="bentConnector3">
            <a:avLst>
              <a:gd name="adj1" fmla="val 50000"/>
            </a:avLst>
          </a:prstGeom>
          <a:noFill/>
          <a:ln>
            <a:tailEnd type="triangle" w="med" len="med"/>
          </a:ln>
        </p:spPr>
        <p:style>
          <a:lnRef idx="1">
            <a:schemeClr val="accent1"/>
          </a:lnRef>
          <a:fillRef idx="0">
            <a:schemeClr val="accent1"/>
          </a:fillRef>
          <a:effectRef idx="0">
            <a:schemeClr val="accent1"/>
          </a:effectRef>
          <a:fontRef idx="minor"/>
        </p:style>
      </p:sp>
      <p:sp>
        <p:nvSpPr>
          <p:cNvPr id="215" name="CustomShape 16"/>
          <p:cNvSpPr/>
          <p:nvPr/>
        </p:nvSpPr>
        <p:spPr>
          <a:xfrm rot="5400000">
            <a:off x="7714080" y="4098960"/>
            <a:ext cx="331200" cy="360"/>
          </a:xfrm>
          <a:prstGeom prst="bentConnector3">
            <a:avLst>
              <a:gd name="adj1" fmla="val 50000"/>
            </a:avLst>
          </a:prstGeom>
          <a:noFill/>
          <a:ln>
            <a:tailEnd type="triangle" w="med" len="med"/>
          </a:ln>
        </p:spPr>
        <p:style>
          <a:lnRef idx="1">
            <a:schemeClr val="accent1"/>
          </a:lnRef>
          <a:fillRef idx="0">
            <a:schemeClr val="accent1"/>
          </a:fillRef>
          <a:effectRef idx="0">
            <a:schemeClr val="accent1"/>
          </a:effectRef>
          <a:fontRef idx="minor"/>
        </p:style>
      </p:sp>
      <p:sp>
        <p:nvSpPr>
          <p:cNvPr id="216" name="CustomShape 17"/>
          <p:cNvSpPr/>
          <p:nvPr/>
        </p:nvSpPr>
        <p:spPr>
          <a:xfrm rot="5400000">
            <a:off x="6932520" y="3297960"/>
            <a:ext cx="311760" cy="1583280"/>
          </a:xfrm>
          <a:prstGeom prst="bentConnector3">
            <a:avLst>
              <a:gd name="adj1" fmla="val 50000"/>
            </a:avLst>
          </a:prstGeom>
          <a:noFill/>
          <a:ln>
            <a:tailEnd type="triangle" w="med" len="med"/>
          </a:ln>
        </p:spPr>
        <p:style>
          <a:lnRef idx="1">
            <a:schemeClr val="accent1"/>
          </a:lnRef>
          <a:fillRef idx="0">
            <a:schemeClr val="accent1"/>
          </a:fillRef>
          <a:effectRef idx="0">
            <a:schemeClr val="accent1"/>
          </a:effectRef>
          <a:fontRef idx="minor"/>
        </p:style>
      </p:sp>
      <p:sp>
        <p:nvSpPr>
          <p:cNvPr id="217" name="CustomShape 18"/>
          <p:cNvSpPr/>
          <p:nvPr/>
        </p:nvSpPr>
        <p:spPr>
          <a:xfrm>
            <a:off x="8750520" y="1361160"/>
            <a:ext cx="2495520" cy="91404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Control driver</a:t>
            </a:r>
            <a:endParaRPr/>
          </a:p>
        </p:txBody>
      </p:sp>
      <p:sp>
        <p:nvSpPr>
          <p:cNvPr id="218" name="CustomShape 19"/>
          <p:cNvSpPr/>
          <p:nvPr/>
        </p:nvSpPr>
        <p:spPr>
          <a:xfrm flipV="1">
            <a:off x="6669720" y="1817640"/>
            <a:ext cx="2080440" cy="4680"/>
          </a:xfrm>
          <a:prstGeom prst="bentConnector3">
            <a:avLst>
              <a:gd name="adj1" fmla="val 50000"/>
            </a:avLst>
          </a:prstGeom>
          <a:noFill/>
          <a:ln>
            <a:tailEnd type="triangle" w="med" len="med"/>
          </a:ln>
        </p:spPr>
        <p:style>
          <a:lnRef idx="1">
            <a:schemeClr val="accent1"/>
          </a:lnRef>
          <a:fillRef idx="0">
            <a:schemeClr val="accent1"/>
          </a:fillRef>
          <a:effectRef idx="0">
            <a:schemeClr val="accent1"/>
          </a:effectRef>
          <a:fontRef idx="minor"/>
        </p:style>
      </p:sp>
      <p:sp>
        <p:nvSpPr>
          <p:cNvPr id="219" name="CustomShape 20"/>
          <p:cNvSpPr/>
          <p:nvPr/>
        </p:nvSpPr>
        <p:spPr>
          <a:xfrm>
            <a:off x="6663960" y="1519200"/>
            <a:ext cx="193968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CA" strike="noStrike">
                <a:solidFill>
                  <a:srgbClr val="000000"/>
                </a:solidFill>
                <a:latin typeface="Calibri"/>
              </a:rPr>
              <a:t>reliability based on</a:t>
            </a:r>
            <a:endParaRPr/>
          </a:p>
        </p:txBody>
      </p:sp>
      <p:sp>
        <p:nvSpPr>
          <p:cNvPr id="220" name="CustomShape 21"/>
          <p:cNvSpPr/>
          <p:nvPr/>
        </p:nvSpPr>
        <p:spPr>
          <a:xfrm>
            <a:off x="6296400" y="5159880"/>
            <a:ext cx="360" cy="530640"/>
          </a:xfrm>
          <a:prstGeom prst="straightConnector1">
            <a:avLst/>
          </a:prstGeom>
          <a:noFill/>
          <a:ln>
            <a:tailEnd type="triangle" w="med" len="med"/>
          </a:ln>
        </p:spPr>
        <p:style>
          <a:lnRef idx="1">
            <a:schemeClr val="accent1"/>
          </a:lnRef>
          <a:fillRef idx="0">
            <a:schemeClr val="accent1"/>
          </a:fillRef>
          <a:effectRef idx="0">
            <a:schemeClr val="accent1"/>
          </a:effectRef>
          <a:fontRef idx="minor"/>
        </p:style>
      </p:sp>
      <p:sp>
        <p:nvSpPr>
          <p:cNvPr id="221" name="CustomShape 22"/>
          <p:cNvSpPr/>
          <p:nvPr/>
        </p:nvSpPr>
        <p:spPr>
          <a:xfrm>
            <a:off x="7880040" y="5179680"/>
            <a:ext cx="360" cy="530640"/>
          </a:xfrm>
          <a:prstGeom prst="straightConnector1">
            <a:avLst/>
          </a:prstGeom>
          <a:noFill/>
          <a:ln>
            <a:tailEnd type="triangle" w="med" len="med"/>
          </a:ln>
        </p:spPr>
        <p:style>
          <a:lnRef idx="1">
            <a:schemeClr val="accent1"/>
          </a:lnRef>
          <a:fillRef idx="0">
            <a:schemeClr val="accent1"/>
          </a:fillRef>
          <a:effectRef idx="0">
            <a:schemeClr val="accent1"/>
          </a:effectRef>
          <a:fontRef idx="minor"/>
        </p:style>
      </p:sp>
      <p:sp>
        <p:nvSpPr>
          <p:cNvPr id="222" name="CustomShape 23"/>
          <p:cNvSpPr/>
          <p:nvPr/>
        </p:nvSpPr>
        <p:spPr>
          <a:xfrm>
            <a:off x="9551160" y="5159880"/>
            <a:ext cx="360" cy="530640"/>
          </a:xfrm>
          <a:prstGeom prst="straightConnector1">
            <a:avLst/>
          </a:prstGeom>
          <a:noFill/>
          <a:ln>
            <a:tailEnd type="triangle" w="med" len="med"/>
          </a:ln>
        </p:spPr>
        <p:style>
          <a:lnRef idx="1">
            <a:schemeClr val="accent1"/>
          </a:lnRef>
          <a:fillRef idx="0">
            <a:schemeClr val="accent1"/>
          </a:fillRef>
          <a:effectRef idx="0">
            <a:schemeClr val="accent1"/>
          </a:effectRef>
          <a:fontRef idx="minor"/>
        </p:style>
      </p:sp>
      <p:sp>
        <p:nvSpPr>
          <p:cNvPr id="223" name="CustomShape 24"/>
          <p:cNvSpPr/>
          <p:nvPr/>
        </p:nvSpPr>
        <p:spPr>
          <a:xfrm>
            <a:off x="1662840" y="4530600"/>
            <a:ext cx="1296360" cy="91404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control cycle</a:t>
            </a:r>
            <a:endParaRPr/>
          </a:p>
        </p:txBody>
      </p:sp>
      <p:sp>
        <p:nvSpPr>
          <p:cNvPr id="224" name="CustomShape 25"/>
          <p:cNvSpPr/>
          <p:nvPr/>
        </p:nvSpPr>
        <p:spPr>
          <a:xfrm>
            <a:off x="3080160" y="4530600"/>
            <a:ext cx="1296360" cy="914040"/>
          </a:xfrm>
          <a:prstGeom prst="rect">
            <a:avLst/>
          </a:prstGeom>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CA" strike="noStrike">
                <a:solidFill>
                  <a:srgbClr val="FFFFFF"/>
                </a:solidFill>
                <a:latin typeface="Calibri"/>
              </a:rPr>
              <a:t>exchange cycle</a:t>
            </a:r>
            <a:endParaRPr/>
          </a:p>
        </p:txBody>
      </p:sp>
      <p:sp>
        <p:nvSpPr>
          <p:cNvPr id="225" name="CustomShape 26"/>
          <p:cNvSpPr/>
          <p:nvPr/>
        </p:nvSpPr>
        <p:spPr>
          <a:xfrm rot="5400000">
            <a:off x="1267560" y="3491280"/>
            <a:ext cx="653400" cy="1424520"/>
          </a:xfrm>
          <a:prstGeom prst="bentConnector3">
            <a:avLst>
              <a:gd name="adj1" fmla="val 50000"/>
            </a:avLst>
          </a:prstGeom>
          <a:noFill/>
          <a:ln>
            <a:tailEnd type="triangle" w="med" len="med"/>
          </a:ln>
        </p:spPr>
        <p:style>
          <a:lnRef idx="1">
            <a:schemeClr val="accent1"/>
          </a:lnRef>
          <a:fillRef idx="0">
            <a:schemeClr val="accent1"/>
          </a:fillRef>
          <a:effectRef idx="0">
            <a:schemeClr val="accent1"/>
          </a:effectRef>
          <a:fontRef idx="minor"/>
        </p:style>
      </p:sp>
      <p:sp>
        <p:nvSpPr>
          <p:cNvPr id="226" name="CustomShape 27"/>
          <p:cNvSpPr/>
          <p:nvPr/>
        </p:nvSpPr>
        <p:spPr>
          <a:xfrm rot="16200000" flipH="1">
            <a:off x="1981080" y="4201920"/>
            <a:ext cx="653400" cy="3960"/>
          </a:xfrm>
          <a:prstGeom prst="bentConnector3">
            <a:avLst>
              <a:gd name="adj1" fmla="val 50000"/>
            </a:avLst>
          </a:prstGeom>
          <a:noFill/>
          <a:ln>
            <a:tailEnd type="triangle" w="med" len="med"/>
          </a:ln>
        </p:spPr>
        <p:style>
          <a:lnRef idx="1">
            <a:schemeClr val="accent1"/>
          </a:lnRef>
          <a:fillRef idx="0">
            <a:schemeClr val="accent1"/>
          </a:fillRef>
          <a:effectRef idx="0">
            <a:schemeClr val="accent1"/>
          </a:effectRef>
          <a:fontRef idx="minor"/>
        </p:style>
      </p:sp>
      <p:sp>
        <p:nvSpPr>
          <p:cNvPr id="227" name="CustomShape 28"/>
          <p:cNvSpPr/>
          <p:nvPr/>
        </p:nvSpPr>
        <p:spPr>
          <a:xfrm>
            <a:off x="2227680" y="3886200"/>
            <a:ext cx="183240" cy="91800"/>
          </a:xfrm>
          <a:prstGeom prst="rect">
            <a:avLst/>
          </a:prstGeom>
          <a:solidFill>
            <a:schemeClr val="bg1"/>
          </a:solidFill>
          <a:ln/>
        </p:spPr>
        <p:style>
          <a:lnRef idx="2">
            <a:schemeClr val="accent1">
              <a:shade val="50000"/>
            </a:schemeClr>
          </a:lnRef>
          <a:fillRef idx="1">
            <a:schemeClr val="accent1"/>
          </a:fillRef>
          <a:effectRef idx="0">
            <a:schemeClr val="accent1"/>
          </a:effectRef>
          <a:fontRef idx="minor"/>
        </p:style>
      </p:sp>
      <p:sp>
        <p:nvSpPr>
          <p:cNvPr id="228" name="CustomShape 29"/>
          <p:cNvSpPr/>
          <p:nvPr/>
        </p:nvSpPr>
        <p:spPr>
          <a:xfrm>
            <a:off x="7788240" y="3953160"/>
            <a:ext cx="228960" cy="99720"/>
          </a:xfrm>
          <a:prstGeom prst="rect">
            <a:avLst/>
          </a:prstGeom>
          <a:solidFill>
            <a:schemeClr val="bg1"/>
          </a:solidFill>
          <a:ln/>
        </p:spPr>
        <p:style>
          <a:lnRef idx="2">
            <a:schemeClr val="accent1">
              <a:shade val="50000"/>
            </a:schemeClr>
          </a:lnRef>
          <a:fillRef idx="1">
            <a:schemeClr val="accent1"/>
          </a:fillRef>
          <a:effectRef idx="0">
            <a:schemeClr val="accent1"/>
          </a:effectRef>
          <a:fontRef idx="minor"/>
        </p:style>
      </p:sp>
      <p:sp>
        <p:nvSpPr>
          <p:cNvPr id="229" name="TextShape 30"/>
          <p:cNvSpPr txBox="1"/>
          <p:nvPr/>
        </p:nvSpPr>
        <p:spPr>
          <a:xfrm>
            <a:off x="4038480" y="6356520"/>
            <a:ext cx="4114440" cy="364680"/>
          </a:xfrm>
          <a:prstGeom prst="rect">
            <a:avLst/>
          </a:prstGeom>
          <a:noFill/>
          <a:ln>
            <a:noFill/>
          </a:ln>
        </p:spPr>
        <p:txBody>
          <a:bodyPr anchor="ctr"/>
          <a:lstStyle/>
          <a:p>
            <a:pPr algn="ctr">
              <a:lnSpc>
                <a:spcPct val="100000"/>
              </a:lnSpc>
            </a:pPr>
            <a:r>
              <a:rPr lang="en-CA" sz="1200" strike="noStrike">
                <a:solidFill>
                  <a:srgbClr val="8B8B8B"/>
                </a:solidFill>
                <a:latin typeface="Calibri"/>
              </a:rPr>
              <a:t>WCARS 44 Sevilla, Es.    March 21, 22 2019</a:t>
            </a:r>
            <a:endParaRPr/>
          </a:p>
        </p:txBody>
      </p:sp>
      <p:sp>
        <p:nvSpPr>
          <p:cNvPr id="230" name="TextShape 31"/>
          <p:cNvSpPr txBox="1"/>
          <p:nvPr/>
        </p:nvSpPr>
        <p:spPr>
          <a:xfrm>
            <a:off x="8610480" y="6356520"/>
            <a:ext cx="2742840" cy="364680"/>
          </a:xfrm>
          <a:prstGeom prst="rect">
            <a:avLst/>
          </a:prstGeom>
          <a:noFill/>
          <a:ln>
            <a:noFill/>
          </a:ln>
        </p:spPr>
        <p:txBody>
          <a:bodyPr anchor="ctr"/>
          <a:lstStyle/>
          <a:p>
            <a:pPr algn="r">
              <a:lnSpc>
                <a:spcPct val="100000"/>
              </a:lnSpc>
            </a:pPr>
            <a:fld id="{1374127E-BB94-4D5D-95AD-27AC69F11B4D}" type="slidenum">
              <a:rPr lang="en-CA" sz="1200" strike="noStrike">
                <a:solidFill>
                  <a:srgbClr val="8B8B8B"/>
                </a:solidFill>
                <a:latin typeface="Calibri"/>
              </a:rPr>
              <a:pPr algn="r">
                <a:lnSpc>
                  <a:spcPct val="100000"/>
                </a:lnSpc>
              </a:pPr>
              <a:t>9</a:t>
            </a:fl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131</TotalTime>
  <Words>2332</Words>
  <Application>Microsoft Office PowerPoint</Application>
  <PresentationFormat>Personalizado</PresentationFormat>
  <Paragraphs>314</Paragraphs>
  <Slides>34</Slides>
  <Notes>0</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Crop</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Assertions, CI and Analytics</vt:lpstr>
      <vt:lpstr>Diapositiva 26</vt:lpstr>
      <vt:lpstr>Diapositiva 27</vt:lpstr>
      <vt:lpstr>Diapositiva 28</vt:lpstr>
      <vt:lpstr>Diapositiva 29</vt:lpstr>
      <vt:lpstr>Diapositiva 30</vt:lpstr>
      <vt:lpstr>Diapositiva 31</vt:lpstr>
      <vt:lpstr>Diapositiva 32</vt:lpstr>
      <vt:lpstr>Diapositiva 33</vt:lpstr>
      <vt:lpstr>Diapositiva 34</vt:lpstr>
    </vt:vector>
  </TitlesOfParts>
  <Company>Tilburg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Auditability</dc:title>
  <dc:creator>H. Weigand</dc:creator>
  <cp:lastModifiedBy>Usuario de Windows</cp:lastModifiedBy>
  <cp:revision>43</cp:revision>
  <cp:lastPrinted>2019-02-17T19:10:09Z</cp:lastPrinted>
  <dcterms:created xsi:type="dcterms:W3CDTF">2019-02-13T15:41:56Z</dcterms:created>
  <dcterms:modified xsi:type="dcterms:W3CDTF">2019-02-26T11:31:32Z</dcterms:modified>
  <dc:language>en-CA</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Tilburg University</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Widescreen</vt:lpwstr>
  </property>
  <property fmtid="{D5CDD505-2E9C-101B-9397-08002B2CF9AE}" pid="10" name="ScaleCrop">
    <vt:bool>false</vt:bool>
  </property>
  <property fmtid="{D5CDD505-2E9C-101B-9397-08002B2CF9AE}" pid="11" name="ShareDoc">
    <vt:bool>false</vt:bool>
  </property>
  <property fmtid="{D5CDD505-2E9C-101B-9397-08002B2CF9AE}" pid="12" name="Slides">
    <vt:i4>33</vt:i4>
  </property>
</Properties>
</file>